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1.xml" ContentType="application/vnd.ms-office.chartcolorstyle+xml"/>
  <Override PartName="/ppt/charts/style1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2" r:id="rId2"/>
    <p:sldId id="273" r:id="rId3"/>
    <p:sldId id="274" r:id="rId4"/>
    <p:sldId id="276" r:id="rId5"/>
    <p:sldId id="277" r:id="rId6"/>
    <p:sldId id="275" r:id="rId7"/>
    <p:sldId id="298" r:id="rId8"/>
    <p:sldId id="278" r:id="rId9"/>
    <p:sldId id="299" r:id="rId10"/>
    <p:sldId id="279" r:id="rId11"/>
    <p:sldId id="281" r:id="rId12"/>
    <p:sldId id="282" r:id="rId13"/>
    <p:sldId id="292" r:id="rId14"/>
    <p:sldId id="283" r:id="rId15"/>
    <p:sldId id="309" r:id="rId16"/>
    <p:sldId id="284" r:id="rId17"/>
    <p:sldId id="306" r:id="rId18"/>
    <p:sldId id="307" r:id="rId19"/>
    <p:sldId id="310" r:id="rId20"/>
    <p:sldId id="290" r:id="rId21"/>
    <p:sldId id="300" r:id="rId22"/>
    <p:sldId id="291" r:id="rId23"/>
    <p:sldId id="293"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AA"/>
    <a:srgbClr val="BCBD22"/>
    <a:srgbClr val="FAF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0" autoAdjust="0"/>
    <p:restoredTop sz="76025" autoAdjust="0"/>
  </p:normalViewPr>
  <p:slideViewPr>
    <p:cSldViewPr>
      <p:cViewPr varScale="1">
        <p:scale>
          <a:sx n="84" d="100"/>
          <a:sy n="84" d="100"/>
        </p:scale>
        <p:origin x="17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Survey\Final%20Results\results%20report.xl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Survey\Final%20Results\results%20report.xl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Sedona\Dropbox\lshtm\GHCC\Global%20Health%20Cost%20Consortium\GHCC%20Standards%20&amp;%20Methods\Bibliometric%20review\GHCC%20methods%20papers%20review%202017.07.06_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Sedona\Dropbox\lshtm\GHCC\Global%20Health%20Cost%20Consortium\GHCC%20Standards%20&amp;%20Methods\Bibliometric%20review\GHCC%20methods%20papers%20review%202017.07.06_2.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2017.07.06_2.xlsx]Analysis!PivotTable5</c:name>
    <c:fmtId val="37"/>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publications with costing guidance</a:t>
            </a:r>
          </a:p>
        </c:rich>
      </c:tx>
      <c:layout>
        <c:manualLayout>
          <c:xMode val="edge"/>
          <c:yMode val="edge"/>
          <c:x val="0.19763285116225152"/>
          <c:y val="3.0267990664751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pivotFmt>
      <c:pivotFmt>
        <c:idx val="1"/>
      </c:pivotFmt>
      <c:pivotFmt>
        <c:idx val="2"/>
      </c:pivotFmt>
      <c:pivotFmt>
        <c:idx val="3"/>
      </c:pivotFmt>
      <c:pivotFmt>
        <c:idx val="4"/>
      </c:pivotFmt>
      <c:pivotFmt>
        <c:idx val="5"/>
      </c:pivotFmt>
      <c:pivotFmt>
        <c:idx val="6"/>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7"/>
        <c:spPr>
          <a:solidFill>
            <a:schemeClr val="accent2">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
        <c:spPr>
          <a:solidFill>
            <a:schemeClr val="accent1">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34925" cap="rnd">
            <a:solidFill>
              <a:schemeClr val="accent1"/>
            </a:solidFill>
            <a:round/>
          </a:ln>
          <a:effectLst>
            <a:outerShdw blurRad="57150" dist="19050" dir="5400000" algn="ctr" rotWithShape="0">
              <a:srgbClr val="000000">
                <a:alpha val="63000"/>
              </a:srgbClr>
            </a:outerShdw>
          </a:effectLst>
        </c:spPr>
        <c:marker>
          <c:symbol val="none"/>
        </c:marker>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26"/>
        <c:spPr>
          <a:solidFill>
            <a:schemeClr val="accent2">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27"/>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28"/>
        <c:spPr>
          <a:solidFill>
            <a:schemeClr val="accent3">
              <a:lumMod val="75000"/>
            </a:schemeClr>
          </a:solidFill>
          <a:ln>
            <a:noFill/>
          </a:ln>
          <a:effectLst>
            <a:outerShdw blurRad="57150" dist="19050" dir="5400000" algn="ctr" rotWithShape="0">
              <a:srgbClr val="000000">
                <a:alpha val="63000"/>
              </a:srgbClr>
            </a:outerShdw>
          </a:effectLst>
        </c:spPr>
        <c:marker>
          <c:symbol val="none"/>
        </c:marker>
      </c:pivotFmt>
      <c:pivotFmt>
        <c:idx val="2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31"/>
        <c:spPr>
          <a:solidFill>
            <a:schemeClr val="accent2"/>
          </a:solidFill>
          <a:ln>
            <a:noFill/>
          </a:ln>
          <a:effectLst>
            <a:outerShdw blurRad="57150" dist="19050" dir="5400000" algn="ctr" rotWithShape="0">
              <a:srgbClr val="000000">
                <a:alpha val="63000"/>
              </a:srgbClr>
            </a:outerShdw>
          </a:effectLst>
        </c:spPr>
        <c:marker>
          <c:symbol val="none"/>
        </c:marker>
      </c:pivotFmt>
      <c:pivotFmt>
        <c:idx val="32"/>
        <c:spPr>
          <a:solidFill>
            <a:srgbClr val="FDBFBF"/>
          </a:solidFill>
          <a:ln>
            <a:noFill/>
          </a:ln>
          <a:effectLst>
            <a:outerShdw blurRad="57150" dist="19050" dir="5400000" algn="ctr" rotWithShape="0">
              <a:srgbClr val="000000">
                <a:alpha val="63000"/>
              </a:srgbClr>
            </a:outerShdw>
          </a:effectLst>
        </c:spPr>
        <c:marker>
          <c:symbol val="none"/>
        </c:marker>
      </c:pivotFmt>
      <c:pivotFmt>
        <c:idx val="33"/>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34"/>
        <c:spPr>
          <a:solidFill>
            <a:srgbClr val="00B050"/>
          </a:solidFill>
          <a:ln>
            <a:noFill/>
          </a:ln>
          <a:effectLst>
            <a:outerShdw blurRad="57150" dist="19050" dir="5400000" algn="ctr" rotWithShape="0">
              <a:srgbClr val="000000">
                <a:alpha val="63000"/>
              </a:srgbClr>
            </a:outerShdw>
          </a:effectLst>
        </c:spPr>
        <c:marker>
          <c:symbol val="none"/>
        </c:marker>
      </c:pivotFmt>
      <c:pivotFmt>
        <c:idx val="35"/>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36"/>
        <c:spPr>
          <a:solidFill>
            <a:srgbClr val="0070C0"/>
          </a:solidFill>
          <a:ln>
            <a:noFill/>
          </a:ln>
          <a:effectLst>
            <a:outerShdw blurRad="57150" dist="19050" dir="5400000" algn="ctr" rotWithShape="0">
              <a:srgbClr val="000000">
                <a:alpha val="63000"/>
              </a:srgbClr>
            </a:outerShdw>
          </a:effectLst>
        </c:spPr>
        <c:marker>
          <c:symbol val="none"/>
        </c:marker>
      </c:pivotFmt>
      <c:pivotFmt>
        <c:idx val="37"/>
        <c:spPr>
          <a:solidFill>
            <a:schemeClr val="accent2"/>
          </a:solidFill>
          <a:ln>
            <a:noFill/>
          </a:ln>
          <a:effectLst>
            <a:outerShdw blurRad="57150" dist="19050" dir="5400000" algn="ctr" rotWithShape="0">
              <a:srgbClr val="000000">
                <a:alpha val="63000"/>
              </a:srgbClr>
            </a:outerShdw>
          </a:effectLst>
        </c:spPr>
        <c:marker>
          <c:symbol val="none"/>
        </c:marke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3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40"/>
        <c:spPr>
          <a:solidFill>
            <a:srgbClr val="FF0000"/>
          </a:solidFill>
          <a:ln>
            <a:noFill/>
          </a:ln>
          <a:effectLst>
            <a:outerShdw blurRad="57150" dist="19050" dir="5400000" algn="ctr" rotWithShape="0">
              <a:srgbClr val="000000">
                <a:alpha val="63000"/>
              </a:srgbClr>
            </a:outerShdw>
          </a:effectLst>
        </c:spPr>
        <c:marker>
          <c:symbol val="none"/>
        </c:marker>
      </c:pivotFmt>
      <c:pivotFmt>
        <c:idx val="41"/>
        <c:spPr>
          <a:solidFill>
            <a:srgbClr val="FDBFBF"/>
          </a:solidFill>
          <a:ln>
            <a:noFill/>
          </a:ln>
          <a:effectLst>
            <a:outerShdw blurRad="57150" dist="19050" dir="5400000" algn="ctr" rotWithShape="0">
              <a:srgbClr val="000000">
                <a:alpha val="63000"/>
              </a:srgbClr>
            </a:outerShdw>
          </a:effectLst>
        </c:spPr>
        <c:marker>
          <c:symbol val="none"/>
        </c:marker>
      </c:pivotFmt>
      <c:pivotFmt>
        <c:idx val="42"/>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45"/>
        <c:spPr>
          <a:solidFill>
            <a:srgbClr val="FDBFBF"/>
          </a:solidFill>
          <a:ln>
            <a:noFill/>
          </a:ln>
          <a:effectLst>
            <a:outerShdw blurRad="57150" dist="19050" dir="5400000" algn="ctr" rotWithShape="0">
              <a:srgbClr val="000000">
                <a:alpha val="63000"/>
              </a:srgbClr>
            </a:outerShdw>
          </a:effectLst>
        </c:spPr>
        <c:marker>
          <c:symbol val="none"/>
        </c:marker>
      </c:pivotFmt>
      <c:pivotFmt>
        <c:idx val="46"/>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47"/>
        <c:spPr>
          <a:solidFill>
            <a:srgbClr val="0070C0"/>
          </a:solidFill>
          <a:ln>
            <a:noFill/>
          </a:ln>
          <a:effectLst>
            <a:outerShdw blurRad="57150" dist="19050" dir="5400000" algn="ctr" rotWithShape="0">
              <a:srgbClr val="000000">
                <a:alpha val="63000"/>
              </a:srgbClr>
            </a:outerShdw>
          </a:effectLst>
        </c:spPr>
        <c:marker>
          <c:symbol val="none"/>
        </c:marker>
      </c:pivotFmt>
      <c:pivotFmt>
        <c:idx val="48"/>
        <c:spPr>
          <a:solidFill>
            <a:srgbClr val="00B050"/>
          </a:solidFill>
          <a:ln>
            <a:noFill/>
          </a:ln>
          <a:effectLst>
            <a:outerShdw blurRad="57150" dist="19050" dir="5400000" algn="ctr" rotWithShape="0">
              <a:srgbClr val="000000">
                <a:alpha val="63000"/>
              </a:srgbClr>
            </a:outerShdw>
          </a:effectLst>
        </c:spPr>
        <c:marker>
          <c:symbol val="none"/>
        </c:marker>
      </c:pivotFmt>
      <c:pivotFmt>
        <c:idx val="4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50"/>
        <c:spPr>
          <a:solidFill>
            <a:srgbClr val="C00000"/>
          </a:solidFill>
          <a:ln>
            <a:noFill/>
          </a:ln>
          <a:effectLst>
            <a:outerShdw blurRad="57150" dist="19050" dir="5400000" algn="ctr" rotWithShape="0">
              <a:srgbClr val="000000">
                <a:alpha val="63000"/>
              </a:srgbClr>
            </a:outerShdw>
          </a:effectLst>
        </c:spPr>
        <c:marker>
          <c:symbol val="none"/>
        </c:marker>
      </c:pivotFmt>
      <c:pivotFmt>
        <c:idx val="5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53"/>
        <c:spPr>
          <a:solidFill>
            <a:srgbClr val="00B050"/>
          </a:solidFill>
          <a:ln>
            <a:noFill/>
          </a:ln>
          <a:effectLst>
            <a:outerShdw blurRad="57150" dist="19050" dir="5400000" algn="ctr" rotWithShape="0">
              <a:srgbClr val="000000">
                <a:alpha val="63000"/>
              </a:srgbClr>
            </a:outerShdw>
          </a:effectLst>
        </c:spPr>
      </c:pivotFmt>
      <c:pivotFmt>
        <c:idx val="54"/>
        <c:spPr>
          <a:solidFill>
            <a:schemeClr val="accent6">
              <a:lumMod val="20000"/>
              <a:lumOff val="80000"/>
            </a:schemeClr>
          </a:solidFill>
          <a:ln>
            <a:noFill/>
          </a:ln>
          <a:effectLst>
            <a:outerShdw blurRad="57150" dist="19050" dir="5400000" algn="ctr" rotWithShape="0">
              <a:srgbClr val="000000">
                <a:alpha val="63000"/>
              </a:srgbClr>
            </a:outerShdw>
          </a:effectLst>
        </c:spPr>
      </c:pivotFmt>
      <c:pivotFmt>
        <c:idx val="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7"/>
        <c:spPr>
          <a:solidFill>
            <a:srgbClr val="FDBFBF"/>
          </a:solidFill>
          <a:ln>
            <a:noFill/>
          </a:ln>
          <a:effectLst>
            <a:outerShdw blurRad="57150" dist="19050" dir="5400000" algn="ctr" rotWithShape="0">
              <a:srgbClr val="000000">
                <a:alpha val="63000"/>
              </a:srgbClr>
            </a:outerShdw>
          </a:effectLst>
        </c:spPr>
        <c:marker>
          <c:symbol val="none"/>
        </c:marker>
      </c:pivotFmt>
      <c:pivotFmt>
        <c:idx val="58"/>
        <c:spPr>
          <a:solidFill>
            <a:schemeClr val="accent1">
              <a:lumMod val="40000"/>
              <a:lumOff val="60000"/>
            </a:schemeClr>
          </a:solidFill>
          <a:ln>
            <a:noFill/>
          </a:ln>
          <a:effectLst>
            <a:outerShdw blurRad="57150" dist="19050" dir="5400000" algn="ctr" rotWithShape="0">
              <a:srgbClr val="000000">
                <a:alpha val="63000"/>
              </a:srgbClr>
            </a:outerShdw>
          </a:effectLst>
        </c:spPr>
        <c:marker>
          <c:symbol val="none"/>
        </c:marker>
      </c:pivotFmt>
      <c:pivotFmt>
        <c:idx val="59"/>
        <c:spPr>
          <a:solidFill>
            <a:schemeClr val="accent6">
              <a:lumMod val="20000"/>
              <a:lumOff val="80000"/>
            </a:schemeClr>
          </a:solidFill>
          <a:ln>
            <a:noFill/>
          </a:ln>
          <a:effectLst>
            <a:outerShdw blurRad="57150" dist="19050" dir="5400000" algn="ctr" rotWithShape="0">
              <a:srgbClr val="000000">
                <a:alpha val="63000"/>
              </a:srgbClr>
            </a:outerShdw>
          </a:effectLst>
        </c:spPr>
        <c:marker>
          <c:symbol val="none"/>
        </c:marker>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1"/>
        <c:spPr>
          <a:solidFill>
            <a:srgbClr val="C00000"/>
          </a:solidFill>
          <a:ln>
            <a:noFill/>
          </a:ln>
          <a:effectLst>
            <a:outerShdw blurRad="57150" dist="19050" dir="5400000" algn="ctr" rotWithShape="0">
              <a:srgbClr val="000000">
                <a:alpha val="63000"/>
              </a:srgbClr>
            </a:outerShdw>
          </a:effectLst>
        </c:spPr>
        <c:marker>
          <c:symbol val="none"/>
        </c:marker>
      </c:pivotFmt>
      <c:pivotFmt>
        <c:idx val="62"/>
        <c:spPr>
          <a:solidFill>
            <a:srgbClr val="0070C0"/>
          </a:solidFill>
          <a:ln>
            <a:noFill/>
          </a:ln>
          <a:effectLst>
            <a:outerShdw blurRad="57150" dist="19050" dir="5400000" algn="ctr" rotWithShape="0">
              <a:srgbClr val="000000">
                <a:alpha val="63000"/>
              </a:srgbClr>
            </a:outerShdw>
          </a:effectLst>
        </c:spPr>
        <c:marker>
          <c:symbol val="none"/>
        </c:marker>
      </c:pivotFmt>
      <c:pivotFmt>
        <c:idx val="63"/>
        <c:spPr>
          <a:solidFill>
            <a:srgbClr val="00B050"/>
          </a:solidFill>
          <a:ln>
            <a:noFill/>
          </a:ln>
          <a:effectLst>
            <a:outerShdw blurRad="57150" dist="19050" dir="5400000" algn="ctr" rotWithShape="0">
              <a:srgbClr val="000000">
                <a:alpha val="63000"/>
              </a:srgbClr>
            </a:outerShdw>
          </a:effectLst>
        </c:spPr>
        <c:marker>
          <c:symbol val="none"/>
        </c:marker>
      </c:pivotFmt>
      <c:pivotFmt>
        <c:idx val="6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6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7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7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7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8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9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9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9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0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
        <c:idx val="1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pivotFmt>
      <c:pivotFmt>
        <c:idx val="1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marker>
          <c:symbol val="none"/>
        </c:marker>
      </c:pivotFmt>
    </c:pivotFmts>
    <c:plotArea>
      <c:layout>
        <c:manualLayout>
          <c:layoutTarget val="inner"/>
          <c:xMode val="edge"/>
          <c:yMode val="edge"/>
          <c:x val="0.10088299206535012"/>
          <c:y val="9.4094808179208164E-2"/>
          <c:w val="0.61516861376876952"/>
          <c:h val="0.87876729197440084"/>
        </c:manualLayout>
      </c:layout>
      <c:areaChart>
        <c:grouping val="stacked"/>
        <c:varyColors val="0"/>
        <c:ser>
          <c:idx val="0"/>
          <c:order val="0"/>
          <c:tx>
            <c:strRef>
              <c:f>Analysis!$F$3:$F$4</c:f>
              <c:strCache>
                <c:ptCount val="1"/>
                <c:pt idx="0">
                  <c:v>General health service costing guidance</c:v>
                </c:pt>
              </c:strCache>
            </c:strRef>
          </c:tx>
          <c:spPr>
            <a:solidFill>
              <a:schemeClr val="accent1"/>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Analysis!$F$5:$F$43</c:f>
              <c:numCache>
                <c:formatCode>General</c:formatCode>
                <c:ptCount val="38"/>
                <c:pt idx="0">
                  <c:v>1</c:v>
                </c:pt>
                <c:pt idx="1">
                  <c:v>1</c:v>
                </c:pt>
                <c:pt idx="2">
                  <c:v>2</c:v>
                </c:pt>
                <c:pt idx="3">
                  <c:v>2</c:v>
                </c:pt>
                <c:pt idx="4">
                  <c:v>3</c:v>
                </c:pt>
                <c:pt idx="5">
                  <c:v>3</c:v>
                </c:pt>
                <c:pt idx="6">
                  <c:v>4</c:v>
                </c:pt>
                <c:pt idx="7">
                  <c:v>5</c:v>
                </c:pt>
                <c:pt idx="8">
                  <c:v>5</c:v>
                </c:pt>
                <c:pt idx="9">
                  <c:v>5</c:v>
                </c:pt>
                <c:pt idx="10">
                  <c:v>5</c:v>
                </c:pt>
                <c:pt idx="11">
                  <c:v>6</c:v>
                </c:pt>
                <c:pt idx="12">
                  <c:v>6</c:v>
                </c:pt>
                <c:pt idx="13">
                  <c:v>6</c:v>
                </c:pt>
                <c:pt idx="14">
                  <c:v>7</c:v>
                </c:pt>
                <c:pt idx="15">
                  <c:v>8</c:v>
                </c:pt>
                <c:pt idx="16">
                  <c:v>8</c:v>
                </c:pt>
                <c:pt idx="17">
                  <c:v>9</c:v>
                </c:pt>
                <c:pt idx="18">
                  <c:v>9</c:v>
                </c:pt>
                <c:pt idx="19">
                  <c:v>11</c:v>
                </c:pt>
                <c:pt idx="20">
                  <c:v>12</c:v>
                </c:pt>
                <c:pt idx="21">
                  <c:v>12</c:v>
                </c:pt>
                <c:pt idx="22">
                  <c:v>15.666666666666668</c:v>
                </c:pt>
                <c:pt idx="23">
                  <c:v>19.666666666666668</c:v>
                </c:pt>
                <c:pt idx="24">
                  <c:v>21.666666666666668</c:v>
                </c:pt>
                <c:pt idx="25">
                  <c:v>25.666666666666668</c:v>
                </c:pt>
                <c:pt idx="26">
                  <c:v>26.666666666666668</c:v>
                </c:pt>
                <c:pt idx="27">
                  <c:v>28.666666666666668</c:v>
                </c:pt>
                <c:pt idx="28">
                  <c:v>29.666666666666668</c:v>
                </c:pt>
                <c:pt idx="29">
                  <c:v>30.166666666666668</c:v>
                </c:pt>
                <c:pt idx="30">
                  <c:v>35.166666666666671</c:v>
                </c:pt>
                <c:pt idx="31">
                  <c:v>35.166666666666671</c:v>
                </c:pt>
                <c:pt idx="32">
                  <c:v>36.166666666666671</c:v>
                </c:pt>
                <c:pt idx="33">
                  <c:v>38.166666666666671</c:v>
                </c:pt>
                <c:pt idx="34">
                  <c:v>40.166666666666671</c:v>
                </c:pt>
                <c:pt idx="35">
                  <c:v>40.166666666666671</c:v>
                </c:pt>
                <c:pt idx="36">
                  <c:v>42.166666666666671</c:v>
                </c:pt>
                <c:pt idx="37">
                  <c:v>43.166666666666671</c:v>
                </c:pt>
              </c:numCache>
            </c:numRef>
          </c:val>
          <c:extLst>
            <c:ext xmlns:c16="http://schemas.microsoft.com/office/drawing/2014/chart" uri="{C3380CC4-5D6E-409C-BE32-E72D297353CC}">
              <c16:uniqueId val="{00000000-4238-4E20-AD46-EB4CA475A88C}"/>
            </c:ext>
          </c:extLst>
        </c:ser>
        <c:ser>
          <c:idx val="1"/>
          <c:order val="1"/>
          <c:tx>
            <c:strRef>
              <c:f>Analysis!$G$3:$G$4</c:f>
              <c:strCache>
                <c:ptCount val="1"/>
                <c:pt idx="0">
                  <c:v>Guidance on how to cost specific services</c:v>
                </c:pt>
              </c:strCache>
            </c:strRef>
          </c:tx>
          <c:spPr>
            <a:solidFill>
              <a:schemeClr val="accent2"/>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Analysis!$G$5:$G$43</c:f>
              <c:numCache>
                <c:formatCode>General</c:formatCode>
                <c:ptCount val="38"/>
                <c:pt idx="0">
                  <c:v>0</c:v>
                </c:pt>
                <c:pt idx="1">
                  <c:v>1</c:v>
                </c:pt>
                <c:pt idx="2">
                  <c:v>1</c:v>
                </c:pt>
                <c:pt idx="3">
                  <c:v>1</c:v>
                </c:pt>
                <c:pt idx="4">
                  <c:v>1</c:v>
                </c:pt>
                <c:pt idx="5">
                  <c:v>3</c:v>
                </c:pt>
                <c:pt idx="6">
                  <c:v>3</c:v>
                </c:pt>
                <c:pt idx="7">
                  <c:v>4</c:v>
                </c:pt>
                <c:pt idx="8">
                  <c:v>5</c:v>
                </c:pt>
                <c:pt idx="9">
                  <c:v>7</c:v>
                </c:pt>
                <c:pt idx="10">
                  <c:v>7</c:v>
                </c:pt>
                <c:pt idx="11">
                  <c:v>10</c:v>
                </c:pt>
                <c:pt idx="12">
                  <c:v>11</c:v>
                </c:pt>
                <c:pt idx="13">
                  <c:v>13</c:v>
                </c:pt>
                <c:pt idx="14">
                  <c:v>15</c:v>
                </c:pt>
                <c:pt idx="15">
                  <c:v>17</c:v>
                </c:pt>
                <c:pt idx="16">
                  <c:v>19</c:v>
                </c:pt>
                <c:pt idx="17">
                  <c:v>21</c:v>
                </c:pt>
                <c:pt idx="18">
                  <c:v>22</c:v>
                </c:pt>
                <c:pt idx="19">
                  <c:v>26</c:v>
                </c:pt>
                <c:pt idx="20">
                  <c:v>32</c:v>
                </c:pt>
                <c:pt idx="21">
                  <c:v>35</c:v>
                </c:pt>
                <c:pt idx="22">
                  <c:v>39</c:v>
                </c:pt>
                <c:pt idx="23">
                  <c:v>42</c:v>
                </c:pt>
                <c:pt idx="24">
                  <c:v>45</c:v>
                </c:pt>
                <c:pt idx="25">
                  <c:v>50</c:v>
                </c:pt>
                <c:pt idx="26">
                  <c:v>55</c:v>
                </c:pt>
                <c:pt idx="27">
                  <c:v>55</c:v>
                </c:pt>
                <c:pt idx="28">
                  <c:v>60</c:v>
                </c:pt>
                <c:pt idx="29">
                  <c:v>66</c:v>
                </c:pt>
                <c:pt idx="30">
                  <c:v>67</c:v>
                </c:pt>
                <c:pt idx="31">
                  <c:v>69</c:v>
                </c:pt>
                <c:pt idx="32">
                  <c:v>75</c:v>
                </c:pt>
                <c:pt idx="33">
                  <c:v>84</c:v>
                </c:pt>
                <c:pt idx="34">
                  <c:v>88</c:v>
                </c:pt>
                <c:pt idx="35">
                  <c:v>95</c:v>
                </c:pt>
                <c:pt idx="36">
                  <c:v>101</c:v>
                </c:pt>
                <c:pt idx="37">
                  <c:v>103</c:v>
                </c:pt>
              </c:numCache>
            </c:numRef>
          </c:val>
          <c:extLst>
            <c:ext xmlns:c16="http://schemas.microsoft.com/office/drawing/2014/chart" uri="{C3380CC4-5D6E-409C-BE32-E72D297353CC}">
              <c16:uniqueId val="{00000001-4238-4E20-AD46-EB4CA475A88C}"/>
            </c:ext>
          </c:extLst>
        </c:ser>
        <c:ser>
          <c:idx val="2"/>
          <c:order val="2"/>
          <c:tx>
            <c:strRef>
              <c:f>Analysis!$H$3:$H$4</c:f>
              <c:strCache>
                <c:ptCount val="1"/>
                <c:pt idx="0">
                  <c:v>Methodological papers on one aspect of costing</c:v>
                </c:pt>
              </c:strCache>
            </c:strRef>
          </c:tx>
          <c:spPr>
            <a:solidFill>
              <a:schemeClr val="accent3"/>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Analysis!$H$5:$H$43</c:f>
              <c:numCache>
                <c:formatCode>General</c:formatCode>
                <c:ptCount val="38"/>
                <c:pt idx="0">
                  <c:v>0</c:v>
                </c:pt>
                <c:pt idx="1">
                  <c:v>2</c:v>
                </c:pt>
                <c:pt idx="2">
                  <c:v>3</c:v>
                </c:pt>
                <c:pt idx="3">
                  <c:v>4</c:v>
                </c:pt>
                <c:pt idx="4">
                  <c:v>4</c:v>
                </c:pt>
                <c:pt idx="5">
                  <c:v>5</c:v>
                </c:pt>
                <c:pt idx="6">
                  <c:v>6</c:v>
                </c:pt>
                <c:pt idx="7">
                  <c:v>6</c:v>
                </c:pt>
                <c:pt idx="8">
                  <c:v>7</c:v>
                </c:pt>
                <c:pt idx="9">
                  <c:v>7</c:v>
                </c:pt>
                <c:pt idx="10">
                  <c:v>8</c:v>
                </c:pt>
                <c:pt idx="11">
                  <c:v>9</c:v>
                </c:pt>
                <c:pt idx="12">
                  <c:v>13</c:v>
                </c:pt>
                <c:pt idx="13">
                  <c:v>15</c:v>
                </c:pt>
                <c:pt idx="14">
                  <c:v>16</c:v>
                </c:pt>
                <c:pt idx="15">
                  <c:v>20</c:v>
                </c:pt>
                <c:pt idx="16">
                  <c:v>31</c:v>
                </c:pt>
                <c:pt idx="17">
                  <c:v>35</c:v>
                </c:pt>
                <c:pt idx="18">
                  <c:v>39</c:v>
                </c:pt>
                <c:pt idx="19">
                  <c:v>49</c:v>
                </c:pt>
                <c:pt idx="20">
                  <c:v>58</c:v>
                </c:pt>
                <c:pt idx="21">
                  <c:v>62</c:v>
                </c:pt>
                <c:pt idx="22">
                  <c:v>70.333333333333329</c:v>
                </c:pt>
                <c:pt idx="23">
                  <c:v>79.333333333333329</c:v>
                </c:pt>
                <c:pt idx="24">
                  <c:v>88.333333333333329</c:v>
                </c:pt>
                <c:pt idx="25">
                  <c:v>98.333333333333329</c:v>
                </c:pt>
                <c:pt idx="26">
                  <c:v>109.33333333333333</c:v>
                </c:pt>
                <c:pt idx="27">
                  <c:v>117.33333333333333</c:v>
                </c:pt>
                <c:pt idx="28">
                  <c:v>129.33333333333331</c:v>
                </c:pt>
                <c:pt idx="29">
                  <c:v>139.83333333333331</c:v>
                </c:pt>
                <c:pt idx="30">
                  <c:v>145.83333333333331</c:v>
                </c:pt>
                <c:pt idx="31">
                  <c:v>155.83333333333331</c:v>
                </c:pt>
                <c:pt idx="32">
                  <c:v>163.83333333333331</c:v>
                </c:pt>
                <c:pt idx="33">
                  <c:v>168.83333333333331</c:v>
                </c:pt>
                <c:pt idx="34">
                  <c:v>171.83333333333331</c:v>
                </c:pt>
                <c:pt idx="35">
                  <c:v>178.83333333333331</c:v>
                </c:pt>
                <c:pt idx="36">
                  <c:v>184.83333333333331</c:v>
                </c:pt>
                <c:pt idx="37">
                  <c:v>185.83333333333331</c:v>
                </c:pt>
              </c:numCache>
            </c:numRef>
          </c:val>
          <c:extLst>
            <c:ext xmlns:c16="http://schemas.microsoft.com/office/drawing/2014/chart" uri="{C3380CC4-5D6E-409C-BE32-E72D297353CC}">
              <c16:uniqueId val="{00000002-4238-4E20-AD46-EB4CA475A88C}"/>
            </c:ext>
          </c:extLst>
        </c:ser>
        <c:ser>
          <c:idx val="3"/>
          <c:order val="3"/>
          <c:tx>
            <c:strRef>
              <c:f>Analysis!$I$3:$I$4</c:f>
              <c:strCache>
                <c:ptCount val="1"/>
                <c:pt idx="0">
                  <c:v>Report of costing study with some methodological commentary</c:v>
                </c:pt>
              </c:strCache>
            </c:strRef>
          </c:tx>
          <c:spPr>
            <a:solidFill>
              <a:schemeClr val="accent4"/>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Analysis!$I$5:$I$43</c:f>
              <c:numCache>
                <c:formatCode>General</c:formatCode>
                <c:ptCount val="38"/>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1</c:v>
                </c:pt>
                <c:pt idx="16">
                  <c:v>2</c:v>
                </c:pt>
                <c:pt idx="17">
                  <c:v>3</c:v>
                </c:pt>
                <c:pt idx="18">
                  <c:v>3</c:v>
                </c:pt>
                <c:pt idx="19">
                  <c:v>5</c:v>
                </c:pt>
                <c:pt idx="20">
                  <c:v>6</c:v>
                </c:pt>
                <c:pt idx="21">
                  <c:v>8</c:v>
                </c:pt>
                <c:pt idx="22">
                  <c:v>8</c:v>
                </c:pt>
                <c:pt idx="23">
                  <c:v>8</c:v>
                </c:pt>
                <c:pt idx="24">
                  <c:v>9</c:v>
                </c:pt>
                <c:pt idx="25">
                  <c:v>11</c:v>
                </c:pt>
                <c:pt idx="26">
                  <c:v>11</c:v>
                </c:pt>
                <c:pt idx="27">
                  <c:v>14</c:v>
                </c:pt>
                <c:pt idx="28">
                  <c:v>16</c:v>
                </c:pt>
                <c:pt idx="29">
                  <c:v>22</c:v>
                </c:pt>
                <c:pt idx="30">
                  <c:v>24</c:v>
                </c:pt>
                <c:pt idx="31">
                  <c:v>24</c:v>
                </c:pt>
                <c:pt idx="32">
                  <c:v>26</c:v>
                </c:pt>
                <c:pt idx="33">
                  <c:v>27</c:v>
                </c:pt>
                <c:pt idx="34">
                  <c:v>27</c:v>
                </c:pt>
                <c:pt idx="35">
                  <c:v>27</c:v>
                </c:pt>
                <c:pt idx="36">
                  <c:v>29</c:v>
                </c:pt>
                <c:pt idx="37">
                  <c:v>29</c:v>
                </c:pt>
              </c:numCache>
            </c:numRef>
          </c:val>
          <c:extLst>
            <c:ext xmlns:c16="http://schemas.microsoft.com/office/drawing/2014/chart" uri="{C3380CC4-5D6E-409C-BE32-E72D297353CC}">
              <c16:uniqueId val="{00000003-4238-4E20-AD46-EB4CA475A88C}"/>
            </c:ext>
          </c:extLst>
        </c:ser>
        <c:ser>
          <c:idx val="4"/>
          <c:order val="4"/>
          <c:tx>
            <c:strRef>
              <c:f>Analysis!$J$3:$J$4</c:f>
              <c:strCache>
                <c:ptCount val="1"/>
                <c:pt idx="0">
                  <c:v>Reviews of cost methods across studies</c:v>
                </c:pt>
              </c:strCache>
            </c:strRef>
          </c:tx>
          <c:spPr>
            <a:solidFill>
              <a:schemeClr val="accent5"/>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Analysis!$J$5:$J$43</c:f>
              <c:numCache>
                <c:formatCode>General</c:formatCode>
                <c:ptCount val="38"/>
                <c:pt idx="0">
                  <c:v>0</c:v>
                </c:pt>
                <c:pt idx="1">
                  <c:v>0</c:v>
                </c:pt>
                <c:pt idx="2">
                  <c:v>0</c:v>
                </c:pt>
                <c:pt idx="3">
                  <c:v>0</c:v>
                </c:pt>
                <c:pt idx="4">
                  <c:v>0</c:v>
                </c:pt>
                <c:pt idx="5">
                  <c:v>0</c:v>
                </c:pt>
                <c:pt idx="6">
                  <c:v>0</c:v>
                </c:pt>
                <c:pt idx="7">
                  <c:v>1</c:v>
                </c:pt>
                <c:pt idx="8">
                  <c:v>1</c:v>
                </c:pt>
                <c:pt idx="9">
                  <c:v>1</c:v>
                </c:pt>
                <c:pt idx="10">
                  <c:v>1</c:v>
                </c:pt>
                <c:pt idx="11">
                  <c:v>1</c:v>
                </c:pt>
                <c:pt idx="12">
                  <c:v>1</c:v>
                </c:pt>
                <c:pt idx="13">
                  <c:v>3</c:v>
                </c:pt>
                <c:pt idx="14">
                  <c:v>3</c:v>
                </c:pt>
                <c:pt idx="15">
                  <c:v>3</c:v>
                </c:pt>
                <c:pt idx="16">
                  <c:v>4</c:v>
                </c:pt>
                <c:pt idx="17">
                  <c:v>5</c:v>
                </c:pt>
                <c:pt idx="18">
                  <c:v>5</c:v>
                </c:pt>
                <c:pt idx="19">
                  <c:v>6</c:v>
                </c:pt>
                <c:pt idx="20">
                  <c:v>8</c:v>
                </c:pt>
                <c:pt idx="21">
                  <c:v>8</c:v>
                </c:pt>
                <c:pt idx="22">
                  <c:v>8</c:v>
                </c:pt>
                <c:pt idx="23">
                  <c:v>8</c:v>
                </c:pt>
                <c:pt idx="24">
                  <c:v>10</c:v>
                </c:pt>
                <c:pt idx="25">
                  <c:v>11</c:v>
                </c:pt>
                <c:pt idx="26">
                  <c:v>13</c:v>
                </c:pt>
                <c:pt idx="27">
                  <c:v>14</c:v>
                </c:pt>
                <c:pt idx="28">
                  <c:v>15</c:v>
                </c:pt>
                <c:pt idx="29">
                  <c:v>19</c:v>
                </c:pt>
                <c:pt idx="30">
                  <c:v>21</c:v>
                </c:pt>
                <c:pt idx="31">
                  <c:v>22</c:v>
                </c:pt>
                <c:pt idx="32">
                  <c:v>25</c:v>
                </c:pt>
                <c:pt idx="33">
                  <c:v>30</c:v>
                </c:pt>
                <c:pt idx="34">
                  <c:v>34</c:v>
                </c:pt>
                <c:pt idx="35">
                  <c:v>35</c:v>
                </c:pt>
                <c:pt idx="36">
                  <c:v>36</c:v>
                </c:pt>
                <c:pt idx="37">
                  <c:v>36</c:v>
                </c:pt>
              </c:numCache>
            </c:numRef>
          </c:val>
          <c:extLst>
            <c:ext xmlns:c16="http://schemas.microsoft.com/office/drawing/2014/chart" uri="{C3380CC4-5D6E-409C-BE32-E72D297353CC}">
              <c16:uniqueId val="{00000004-4238-4E20-AD46-EB4CA475A88C}"/>
            </c:ext>
          </c:extLst>
        </c:ser>
        <c:ser>
          <c:idx val="5"/>
          <c:order val="5"/>
          <c:tx>
            <c:strRef>
              <c:f>Analysis!$K$3:$K$4</c:f>
              <c:strCache>
                <c:ptCount val="1"/>
                <c:pt idx="0">
                  <c:v>High-level principles on costing</c:v>
                </c:pt>
              </c:strCache>
            </c:strRef>
          </c:tx>
          <c:spPr>
            <a:solidFill>
              <a:schemeClr val="accent6"/>
            </a:solidFill>
            <a:ln>
              <a:noFill/>
            </a:ln>
            <a:effectLst/>
          </c:spPr>
          <c:cat>
            <c:strRef>
              <c:f>Analysis!$E$5:$E$43</c:f>
              <c:strCache>
                <c:ptCount val="38"/>
                <c:pt idx="0">
                  <c:v>1950</c:v>
                </c:pt>
                <c:pt idx="1">
                  <c:v>1979</c:v>
                </c:pt>
                <c:pt idx="2">
                  <c:v>1980</c:v>
                </c:pt>
                <c:pt idx="3">
                  <c:v>1981</c:v>
                </c:pt>
                <c:pt idx="4">
                  <c:v>1982</c:v>
                </c:pt>
                <c:pt idx="5">
                  <c:v>1984</c:v>
                </c:pt>
                <c:pt idx="6">
                  <c:v>1985</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(blank)</c:v>
                </c:pt>
              </c:strCache>
            </c:strRef>
          </c:cat>
          <c:val>
            <c:numRef>
              <c:f>Analysis!$K$5:$K$43</c:f>
              <c:numCache>
                <c:formatCode>General</c:formatCode>
                <c:ptCount val="38"/>
                <c:pt idx="0">
                  <c:v>0</c:v>
                </c:pt>
                <c:pt idx="1">
                  <c:v>0</c:v>
                </c:pt>
                <c:pt idx="2">
                  <c:v>0</c:v>
                </c:pt>
                <c:pt idx="3">
                  <c:v>0</c:v>
                </c:pt>
                <c:pt idx="4">
                  <c:v>0</c:v>
                </c:pt>
                <c:pt idx="5">
                  <c:v>0</c:v>
                </c:pt>
                <c:pt idx="6">
                  <c:v>0</c:v>
                </c:pt>
                <c:pt idx="7">
                  <c:v>0</c:v>
                </c:pt>
                <c:pt idx="8">
                  <c:v>0</c:v>
                </c:pt>
                <c:pt idx="9">
                  <c:v>0</c:v>
                </c:pt>
                <c:pt idx="10">
                  <c:v>2</c:v>
                </c:pt>
                <c:pt idx="11">
                  <c:v>2</c:v>
                </c:pt>
                <c:pt idx="12">
                  <c:v>2</c:v>
                </c:pt>
                <c:pt idx="13">
                  <c:v>2</c:v>
                </c:pt>
                <c:pt idx="14">
                  <c:v>3</c:v>
                </c:pt>
                <c:pt idx="15">
                  <c:v>3</c:v>
                </c:pt>
                <c:pt idx="16">
                  <c:v>4</c:v>
                </c:pt>
                <c:pt idx="17">
                  <c:v>4</c:v>
                </c:pt>
                <c:pt idx="18">
                  <c:v>6</c:v>
                </c:pt>
                <c:pt idx="19">
                  <c:v>6</c:v>
                </c:pt>
                <c:pt idx="20">
                  <c:v>7</c:v>
                </c:pt>
                <c:pt idx="21">
                  <c:v>8</c:v>
                </c:pt>
                <c:pt idx="22">
                  <c:v>9</c:v>
                </c:pt>
                <c:pt idx="23">
                  <c:v>12</c:v>
                </c:pt>
                <c:pt idx="24">
                  <c:v>12</c:v>
                </c:pt>
                <c:pt idx="25">
                  <c:v>13</c:v>
                </c:pt>
                <c:pt idx="26">
                  <c:v>13</c:v>
                </c:pt>
                <c:pt idx="27">
                  <c:v>13</c:v>
                </c:pt>
                <c:pt idx="28">
                  <c:v>14</c:v>
                </c:pt>
                <c:pt idx="29">
                  <c:v>18</c:v>
                </c:pt>
                <c:pt idx="30">
                  <c:v>19</c:v>
                </c:pt>
                <c:pt idx="31">
                  <c:v>20</c:v>
                </c:pt>
                <c:pt idx="32">
                  <c:v>21</c:v>
                </c:pt>
                <c:pt idx="33">
                  <c:v>22</c:v>
                </c:pt>
                <c:pt idx="34">
                  <c:v>23</c:v>
                </c:pt>
                <c:pt idx="35">
                  <c:v>23</c:v>
                </c:pt>
                <c:pt idx="36">
                  <c:v>23</c:v>
                </c:pt>
                <c:pt idx="37">
                  <c:v>23</c:v>
                </c:pt>
              </c:numCache>
            </c:numRef>
          </c:val>
          <c:extLst>
            <c:ext xmlns:c16="http://schemas.microsoft.com/office/drawing/2014/chart" uri="{C3380CC4-5D6E-409C-BE32-E72D297353CC}">
              <c16:uniqueId val="{00000005-4238-4E20-AD46-EB4CA475A88C}"/>
            </c:ext>
          </c:extLst>
        </c:ser>
        <c:dLbls>
          <c:showLegendKey val="0"/>
          <c:showVal val="0"/>
          <c:showCatName val="0"/>
          <c:showSerName val="0"/>
          <c:showPercent val="0"/>
          <c:showBubbleSize val="0"/>
        </c:dLbls>
        <c:axId val="275791880"/>
        <c:axId val="275790896"/>
      </c:areaChart>
      <c:valAx>
        <c:axId val="27579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Running Total</a:t>
                </a:r>
              </a:p>
            </c:rich>
          </c:tx>
          <c:layout>
            <c:manualLayout>
              <c:xMode val="edge"/>
              <c:yMode val="edge"/>
              <c:x val="1.7058287845530141E-2"/>
              <c:y val="0.443524184447342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791880"/>
        <c:crosses val="autoZero"/>
        <c:crossBetween val="between"/>
      </c:valAx>
      <c:catAx>
        <c:axId val="275791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790896"/>
        <c:crosses val="autoZero"/>
        <c:auto val="1"/>
        <c:lblAlgn val="ctr"/>
        <c:lblOffset val="100"/>
        <c:noMultiLvlLbl val="0"/>
      </c:catAx>
      <c:spPr>
        <a:noFill/>
        <a:ln>
          <a:noFill/>
        </a:ln>
        <a:effectLst/>
      </c:spPr>
    </c:plotArea>
    <c:legend>
      <c:legendPos val="r"/>
      <c:layout>
        <c:manualLayout>
          <c:xMode val="edge"/>
          <c:yMode val="edge"/>
          <c:x val="0.72506021031688495"/>
          <c:y val="0.11960187376730197"/>
          <c:w val="0.27493978968311511"/>
          <c:h val="0.832134882508241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2017.07.06_2.xlsx]Analysis!PivotTable21</c:name>
    <c:fmtId val="-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Reporting</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Analysis!$B$138:$B$139</c:f>
              <c:strCache>
                <c:ptCount val="1"/>
                <c:pt idx="0">
                  <c:v>reporting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E36-4BE7-AE5E-67800B0F93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E36-4BE7-AE5E-67800B0F933C}"/>
              </c:ext>
            </c:extLst>
          </c:dPt>
          <c:cat>
            <c:strRef>
              <c:f>Analysis!$A$140:$A$142</c:f>
              <c:strCache>
                <c:ptCount val="2"/>
                <c:pt idx="0">
                  <c:v>Other analysis</c:v>
                </c:pt>
                <c:pt idx="1">
                  <c:v>No analysis (theory-based)</c:v>
                </c:pt>
              </c:strCache>
            </c:strRef>
          </c:cat>
          <c:val>
            <c:numRef>
              <c:f>Analysis!$B$140:$B$142</c:f>
              <c:numCache>
                <c:formatCode>General</c:formatCode>
                <c:ptCount val="2"/>
                <c:pt idx="0">
                  <c:v>2</c:v>
                </c:pt>
                <c:pt idx="1">
                  <c:v>4</c:v>
                </c:pt>
              </c:numCache>
            </c:numRef>
          </c:val>
          <c:extLst>
            <c:ext xmlns:c16="http://schemas.microsoft.com/office/drawing/2014/chart" uri="{C3380CC4-5D6E-409C-BE32-E72D297353CC}">
              <c16:uniqueId val="{00000004-BE36-4BE7-AE5E-67800B0F93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Sheet2!$E$27:$E$39</c:f>
              <c:strCache>
                <c:ptCount val="13"/>
                <c:pt idx="0">
                  <c:v>Other guidance </c:v>
                </c:pt>
                <c:pt idx="1">
                  <c:v>Guidance on handling capital costs</c:v>
                </c:pt>
                <c:pt idx="2">
                  <c:v>Guidance on time frame</c:v>
                </c:pt>
                <c:pt idx="3">
                  <c:v>Guidance on costing perspective</c:v>
                </c:pt>
                <c:pt idx="4">
                  <c:v>Guidance on cost analysis </c:v>
                </c:pt>
                <c:pt idx="5">
                  <c:v>Guidance on reporting </c:v>
                </c:pt>
                <c:pt idx="6">
                  <c:v>Guidiance on costing frame</c:v>
                </c:pt>
                <c:pt idx="7">
                  <c:v>Guidance on allocation of shared program </c:v>
                </c:pt>
                <c:pt idx="8">
                  <c:v>Guidance on pricing </c:v>
                </c:pt>
                <c:pt idx="9">
                  <c:v>Guidance on cost ingredients</c:v>
                </c:pt>
                <c:pt idx="10">
                  <c:v>Guidance on measuring overhead costs </c:v>
                </c:pt>
                <c:pt idx="11">
                  <c:v>Guidance on precision of measurement</c:v>
                </c:pt>
                <c:pt idx="12">
                  <c:v>Guidance on sampling or selection </c:v>
                </c:pt>
              </c:strCache>
            </c:strRef>
          </c:cat>
          <c:val>
            <c:numRef>
              <c:f>Sheet2!$F$27:$F$39</c:f>
              <c:numCache>
                <c:formatCode>General</c:formatCode>
                <c:ptCount val="13"/>
                <c:pt idx="0">
                  <c:v>7</c:v>
                </c:pt>
                <c:pt idx="1">
                  <c:v>14</c:v>
                </c:pt>
                <c:pt idx="2">
                  <c:v>15</c:v>
                </c:pt>
                <c:pt idx="3">
                  <c:v>16</c:v>
                </c:pt>
                <c:pt idx="4">
                  <c:v>19</c:v>
                </c:pt>
                <c:pt idx="5">
                  <c:v>19</c:v>
                </c:pt>
                <c:pt idx="6">
                  <c:v>21</c:v>
                </c:pt>
                <c:pt idx="7">
                  <c:v>23</c:v>
                </c:pt>
                <c:pt idx="8">
                  <c:v>23</c:v>
                </c:pt>
                <c:pt idx="9">
                  <c:v>25</c:v>
                </c:pt>
                <c:pt idx="10">
                  <c:v>25</c:v>
                </c:pt>
                <c:pt idx="11">
                  <c:v>28</c:v>
                </c:pt>
                <c:pt idx="12">
                  <c:v>30</c:v>
                </c:pt>
              </c:numCache>
            </c:numRef>
          </c:val>
          <c:extLst>
            <c:ext xmlns:c16="http://schemas.microsoft.com/office/drawing/2014/chart" uri="{C3380CC4-5D6E-409C-BE32-E72D297353CC}">
              <c16:uniqueId val="{00000000-7999-49AE-944B-1E34C34BEE9B}"/>
            </c:ext>
          </c:extLst>
        </c:ser>
        <c:dLbls>
          <c:dLblPos val="outEnd"/>
          <c:showLegendKey val="0"/>
          <c:showVal val="1"/>
          <c:showCatName val="0"/>
          <c:showSerName val="0"/>
          <c:showPercent val="0"/>
          <c:showBubbleSize val="0"/>
        </c:dLbls>
        <c:gapWidth val="182"/>
        <c:axId val="541103808"/>
        <c:axId val="427478584"/>
      </c:barChart>
      <c:catAx>
        <c:axId val="541103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7478584"/>
        <c:crosses val="autoZero"/>
        <c:auto val="1"/>
        <c:lblAlgn val="ctr"/>
        <c:lblOffset val="100"/>
        <c:noMultiLvlLbl val="0"/>
      </c:catAx>
      <c:valAx>
        <c:axId val="427478584"/>
        <c:scaling>
          <c:orientation val="minMax"/>
        </c:scaling>
        <c:delete val="1"/>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Number of</a:t>
                </a:r>
                <a:r>
                  <a:rPr lang="en-GB" baseline="0" dirty="0"/>
                  <a:t> respondents</a:t>
                </a:r>
                <a:endParaRPr lang="en-GB"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54110380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2017.07.06_2.xlsx]Analysis!PivotTable1</c:name>
    <c:fmtId val="-1"/>
  </c:pivotSource>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Disease focus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s>
    <c:plotArea>
      <c:layout/>
      <c:barChart>
        <c:barDir val="bar"/>
        <c:grouping val="clustered"/>
        <c:varyColors val="0"/>
        <c:ser>
          <c:idx val="0"/>
          <c:order val="0"/>
          <c:tx>
            <c:strRef>
              <c:f>Analysis!$B$4</c:f>
              <c:strCache>
                <c:ptCount val="1"/>
                <c:pt idx="0">
                  <c:v>Total</c:v>
                </c:pt>
              </c:strCache>
            </c:strRef>
          </c:tx>
          <c:spPr>
            <a:solidFill>
              <a:schemeClr val="accent1"/>
            </a:solidFill>
            <a:ln>
              <a:noFill/>
            </a:ln>
            <a:effectLst/>
          </c:spPr>
          <c:invertIfNegative val="0"/>
          <c:cat>
            <c:strRef>
              <c:f>Analysis!$A$5:$A$14</c:f>
              <c:strCache>
                <c:ptCount val="9"/>
                <c:pt idx="0">
                  <c:v>not disease/service specific</c:v>
                </c:pt>
                <c:pt idx="1">
                  <c:v>specific services</c:v>
                </c:pt>
                <c:pt idx="2">
                  <c:v>other chronic diseases</c:v>
                </c:pt>
                <c:pt idx="3">
                  <c:v>other infectious diseases</c:v>
                </c:pt>
                <c:pt idx="4">
                  <c:v>HIV</c:v>
                </c:pt>
                <c:pt idx="5">
                  <c:v>mental health</c:v>
                </c:pt>
                <c:pt idx="6">
                  <c:v>cancer</c:v>
                </c:pt>
                <c:pt idx="7">
                  <c:v>TB</c:v>
                </c:pt>
                <c:pt idx="8">
                  <c:v>reproductive health</c:v>
                </c:pt>
              </c:strCache>
            </c:strRef>
          </c:cat>
          <c:val>
            <c:numRef>
              <c:f>Analysis!$B$5:$B$14</c:f>
              <c:numCache>
                <c:formatCode>General</c:formatCode>
                <c:ptCount val="9"/>
                <c:pt idx="0">
                  <c:v>211</c:v>
                </c:pt>
                <c:pt idx="1">
                  <c:v>77</c:v>
                </c:pt>
                <c:pt idx="2">
                  <c:v>42</c:v>
                </c:pt>
                <c:pt idx="3">
                  <c:v>24.999999999999996</c:v>
                </c:pt>
                <c:pt idx="4">
                  <c:v>22</c:v>
                </c:pt>
                <c:pt idx="5">
                  <c:v>18</c:v>
                </c:pt>
                <c:pt idx="6">
                  <c:v>13.000000000000002</c:v>
                </c:pt>
                <c:pt idx="7">
                  <c:v>7</c:v>
                </c:pt>
                <c:pt idx="8">
                  <c:v>5</c:v>
                </c:pt>
              </c:numCache>
            </c:numRef>
          </c:val>
          <c:extLst>
            <c:ext xmlns:c16="http://schemas.microsoft.com/office/drawing/2014/chart" uri="{C3380CC4-5D6E-409C-BE32-E72D297353CC}">
              <c16:uniqueId val="{00000000-006F-4475-BF9D-AB41E85A56BE}"/>
            </c:ext>
          </c:extLst>
        </c:ser>
        <c:dLbls>
          <c:showLegendKey val="0"/>
          <c:showVal val="0"/>
          <c:showCatName val="0"/>
          <c:showSerName val="0"/>
          <c:showPercent val="0"/>
          <c:showBubbleSize val="0"/>
        </c:dLbls>
        <c:gapWidth val="219"/>
        <c:axId val="517427264"/>
        <c:axId val="517429888"/>
      </c:barChart>
      <c:catAx>
        <c:axId val="517427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7429888"/>
        <c:crosses val="autoZero"/>
        <c:auto val="1"/>
        <c:lblAlgn val="ctr"/>
        <c:lblOffset val="100"/>
        <c:noMultiLvlLbl val="0"/>
      </c:catAx>
      <c:valAx>
        <c:axId val="5174298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Number of references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74272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4"/>
          <c:order val="0"/>
          <c:tx>
            <c:strRef>
              <c:f>Sheet2!$O$9</c:f>
              <c:strCache>
                <c:ptCount val="1"/>
                <c:pt idx="0">
                  <c:v>Always </c:v>
                </c:pt>
              </c:strCache>
            </c:strRef>
          </c:tx>
          <c:spPr>
            <a:solidFill>
              <a:schemeClr val="accent5">
                <a:shade val="53000"/>
              </a:schemeClr>
            </a:solidFill>
            <a:ln>
              <a:noFill/>
            </a:ln>
            <a:effectLst/>
          </c:spPr>
          <c:invertIfNegative val="0"/>
          <c:cat>
            <c:strRef>
              <c:f>Sheet2!$P$4:$S$4</c:f>
              <c:strCache>
                <c:ptCount val="4"/>
                <c:pt idx="0">
                  <c:v>Any other guidance</c:v>
                </c:pt>
                <c:pt idx="1">
                  <c:v>Disease-specific guidelines</c:v>
                </c:pt>
                <c:pt idx="2">
                  <c:v>Reporting checklists</c:v>
                </c:pt>
                <c:pt idx="3">
                  <c:v>General guidelines</c:v>
                </c:pt>
              </c:strCache>
            </c:strRef>
          </c:cat>
          <c:val>
            <c:numRef>
              <c:f>Sheet2!$P$9:$S$9</c:f>
              <c:numCache>
                <c:formatCode>General</c:formatCode>
                <c:ptCount val="4"/>
                <c:pt idx="0">
                  <c:v>2</c:v>
                </c:pt>
                <c:pt idx="1">
                  <c:v>7</c:v>
                </c:pt>
                <c:pt idx="2">
                  <c:v>13</c:v>
                </c:pt>
                <c:pt idx="3">
                  <c:v>17</c:v>
                </c:pt>
              </c:numCache>
            </c:numRef>
          </c:val>
          <c:extLst>
            <c:ext xmlns:c16="http://schemas.microsoft.com/office/drawing/2014/chart" uri="{C3380CC4-5D6E-409C-BE32-E72D297353CC}">
              <c16:uniqueId val="{00000000-65D1-4CD6-A961-E65A7DEC10B3}"/>
            </c:ext>
          </c:extLst>
        </c:ser>
        <c:ser>
          <c:idx val="3"/>
          <c:order val="1"/>
          <c:tx>
            <c:strRef>
              <c:f>Sheet2!$O$8</c:f>
              <c:strCache>
                <c:ptCount val="1"/>
                <c:pt idx="0">
                  <c:v>Frequently </c:v>
                </c:pt>
              </c:strCache>
            </c:strRef>
          </c:tx>
          <c:spPr>
            <a:solidFill>
              <a:schemeClr val="accent5">
                <a:shade val="76000"/>
              </a:schemeClr>
            </a:solidFill>
            <a:ln>
              <a:noFill/>
            </a:ln>
            <a:effectLst/>
          </c:spPr>
          <c:invertIfNegative val="0"/>
          <c:cat>
            <c:strRef>
              <c:f>Sheet2!$P$4:$S$4</c:f>
              <c:strCache>
                <c:ptCount val="4"/>
                <c:pt idx="0">
                  <c:v>Any other guidance</c:v>
                </c:pt>
                <c:pt idx="1">
                  <c:v>Disease-specific guidelines</c:v>
                </c:pt>
                <c:pt idx="2">
                  <c:v>Reporting checklists</c:v>
                </c:pt>
                <c:pt idx="3">
                  <c:v>General guidelines</c:v>
                </c:pt>
              </c:strCache>
            </c:strRef>
          </c:cat>
          <c:val>
            <c:numRef>
              <c:f>Sheet2!$P$8:$S$8</c:f>
              <c:numCache>
                <c:formatCode>General</c:formatCode>
                <c:ptCount val="4"/>
                <c:pt idx="0">
                  <c:v>11</c:v>
                </c:pt>
                <c:pt idx="1">
                  <c:v>13</c:v>
                </c:pt>
                <c:pt idx="2">
                  <c:v>26</c:v>
                </c:pt>
                <c:pt idx="3">
                  <c:v>28</c:v>
                </c:pt>
              </c:numCache>
            </c:numRef>
          </c:val>
          <c:extLst>
            <c:ext xmlns:c16="http://schemas.microsoft.com/office/drawing/2014/chart" uri="{C3380CC4-5D6E-409C-BE32-E72D297353CC}">
              <c16:uniqueId val="{00000001-65D1-4CD6-A961-E65A7DEC10B3}"/>
            </c:ext>
          </c:extLst>
        </c:ser>
        <c:ser>
          <c:idx val="2"/>
          <c:order val="2"/>
          <c:tx>
            <c:strRef>
              <c:f>Sheet2!$O$7</c:f>
              <c:strCache>
                <c:ptCount val="1"/>
                <c:pt idx="0">
                  <c:v>Occasionally </c:v>
                </c:pt>
              </c:strCache>
            </c:strRef>
          </c:tx>
          <c:spPr>
            <a:solidFill>
              <a:schemeClr val="accent5"/>
            </a:solidFill>
            <a:ln>
              <a:noFill/>
            </a:ln>
            <a:effectLst/>
          </c:spPr>
          <c:invertIfNegative val="0"/>
          <c:cat>
            <c:strRef>
              <c:f>Sheet2!$P$4:$S$4</c:f>
              <c:strCache>
                <c:ptCount val="4"/>
                <c:pt idx="0">
                  <c:v>Any other guidance</c:v>
                </c:pt>
                <c:pt idx="1">
                  <c:v>Disease-specific guidelines</c:v>
                </c:pt>
                <c:pt idx="2">
                  <c:v>Reporting checklists</c:v>
                </c:pt>
                <c:pt idx="3">
                  <c:v>General guidelines</c:v>
                </c:pt>
              </c:strCache>
            </c:strRef>
          </c:cat>
          <c:val>
            <c:numRef>
              <c:f>Sheet2!$P$7:$S$7</c:f>
              <c:numCache>
                <c:formatCode>General</c:formatCode>
                <c:ptCount val="4"/>
                <c:pt idx="0">
                  <c:v>19</c:v>
                </c:pt>
                <c:pt idx="1">
                  <c:v>17</c:v>
                </c:pt>
                <c:pt idx="2">
                  <c:v>10</c:v>
                </c:pt>
                <c:pt idx="3">
                  <c:v>9</c:v>
                </c:pt>
              </c:numCache>
            </c:numRef>
          </c:val>
          <c:extLst>
            <c:ext xmlns:c16="http://schemas.microsoft.com/office/drawing/2014/chart" uri="{C3380CC4-5D6E-409C-BE32-E72D297353CC}">
              <c16:uniqueId val="{00000002-65D1-4CD6-A961-E65A7DEC10B3}"/>
            </c:ext>
          </c:extLst>
        </c:ser>
        <c:ser>
          <c:idx val="1"/>
          <c:order val="3"/>
          <c:tx>
            <c:strRef>
              <c:f>Sheet2!$O$6</c:f>
              <c:strCache>
                <c:ptCount val="1"/>
                <c:pt idx="0">
                  <c:v>Sometimes </c:v>
                </c:pt>
              </c:strCache>
            </c:strRef>
          </c:tx>
          <c:spPr>
            <a:solidFill>
              <a:schemeClr val="accent5">
                <a:tint val="77000"/>
              </a:schemeClr>
            </a:solidFill>
            <a:ln>
              <a:noFill/>
            </a:ln>
            <a:effectLst/>
          </c:spPr>
          <c:invertIfNegative val="0"/>
          <c:cat>
            <c:strRef>
              <c:f>Sheet2!$P$4:$S$4</c:f>
              <c:strCache>
                <c:ptCount val="4"/>
                <c:pt idx="0">
                  <c:v>Any other guidance</c:v>
                </c:pt>
                <c:pt idx="1">
                  <c:v>Disease-specific guidelines</c:v>
                </c:pt>
                <c:pt idx="2">
                  <c:v>Reporting checklists</c:v>
                </c:pt>
                <c:pt idx="3">
                  <c:v>General guidelines</c:v>
                </c:pt>
              </c:strCache>
            </c:strRef>
          </c:cat>
          <c:val>
            <c:numRef>
              <c:f>Sheet2!$P$6:$S$6</c:f>
              <c:numCache>
                <c:formatCode>General</c:formatCode>
                <c:ptCount val="4"/>
                <c:pt idx="0">
                  <c:v>22</c:v>
                </c:pt>
                <c:pt idx="1">
                  <c:v>16</c:v>
                </c:pt>
                <c:pt idx="2">
                  <c:v>15</c:v>
                </c:pt>
                <c:pt idx="3">
                  <c:v>15</c:v>
                </c:pt>
              </c:numCache>
            </c:numRef>
          </c:val>
          <c:extLst>
            <c:ext xmlns:c16="http://schemas.microsoft.com/office/drawing/2014/chart" uri="{C3380CC4-5D6E-409C-BE32-E72D297353CC}">
              <c16:uniqueId val="{00000003-65D1-4CD6-A961-E65A7DEC10B3}"/>
            </c:ext>
          </c:extLst>
        </c:ser>
        <c:ser>
          <c:idx val="0"/>
          <c:order val="4"/>
          <c:tx>
            <c:strRef>
              <c:f>Sheet2!$O$5</c:f>
              <c:strCache>
                <c:ptCount val="1"/>
                <c:pt idx="0">
                  <c:v>Never </c:v>
                </c:pt>
              </c:strCache>
            </c:strRef>
          </c:tx>
          <c:spPr>
            <a:solidFill>
              <a:schemeClr val="accent5">
                <a:tint val="54000"/>
              </a:schemeClr>
            </a:solidFill>
            <a:ln>
              <a:noFill/>
            </a:ln>
            <a:effectLst/>
          </c:spPr>
          <c:invertIfNegative val="0"/>
          <c:cat>
            <c:strRef>
              <c:f>Sheet2!$P$4:$S$4</c:f>
              <c:strCache>
                <c:ptCount val="4"/>
                <c:pt idx="0">
                  <c:v>Any other guidance</c:v>
                </c:pt>
                <c:pt idx="1">
                  <c:v>Disease-specific guidelines</c:v>
                </c:pt>
                <c:pt idx="2">
                  <c:v>Reporting checklists</c:v>
                </c:pt>
                <c:pt idx="3">
                  <c:v>General guidelines</c:v>
                </c:pt>
              </c:strCache>
            </c:strRef>
          </c:cat>
          <c:val>
            <c:numRef>
              <c:f>Sheet2!$P$5:$S$5</c:f>
              <c:numCache>
                <c:formatCode>General</c:formatCode>
                <c:ptCount val="4"/>
                <c:pt idx="0">
                  <c:v>18</c:v>
                </c:pt>
                <c:pt idx="1">
                  <c:v>19</c:v>
                </c:pt>
                <c:pt idx="2">
                  <c:v>9</c:v>
                </c:pt>
                <c:pt idx="3">
                  <c:v>4</c:v>
                </c:pt>
              </c:numCache>
            </c:numRef>
          </c:val>
          <c:extLst>
            <c:ext xmlns:c16="http://schemas.microsoft.com/office/drawing/2014/chart" uri="{C3380CC4-5D6E-409C-BE32-E72D297353CC}">
              <c16:uniqueId val="{00000004-65D1-4CD6-A961-E65A7DEC10B3}"/>
            </c:ext>
          </c:extLst>
        </c:ser>
        <c:dLbls>
          <c:showLegendKey val="0"/>
          <c:showVal val="0"/>
          <c:showCatName val="0"/>
          <c:showSerName val="0"/>
          <c:showPercent val="0"/>
          <c:showBubbleSize val="0"/>
        </c:dLbls>
        <c:gapWidth val="150"/>
        <c:overlap val="100"/>
        <c:axId val="428606384"/>
        <c:axId val="428602448"/>
      </c:barChart>
      <c:catAx>
        <c:axId val="42860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8602448"/>
        <c:crosses val="autoZero"/>
        <c:auto val="1"/>
        <c:lblAlgn val="ctr"/>
        <c:lblOffset val="100"/>
        <c:noMultiLvlLbl val="0"/>
      </c:catAx>
      <c:valAx>
        <c:axId val="428602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860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[Export - full dataset.xlsx]Sheet2!PivotTable35</c:name>
    <c:fmtId val="-1"/>
  </c:pivotSource>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Survey: “Please indicate the areas below for which you (or your organization) use cost data?”</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manualLayout>
          <c:layoutTarget val="inner"/>
          <c:xMode val="edge"/>
          <c:yMode val="edge"/>
          <c:x val="0.17575922606627942"/>
          <c:y val="0.20602600472093663"/>
          <c:w val="0.38799148579450771"/>
          <c:h val="0.69896400399955561"/>
        </c:manualLayout>
      </c:layout>
      <c:barChart>
        <c:barDir val="col"/>
        <c:grouping val="percentStacked"/>
        <c:varyColors val="0"/>
        <c:ser>
          <c:idx val="0"/>
          <c:order val="0"/>
          <c:tx>
            <c:strRef>
              <c:f>Sheet2!$C$3:$C$4</c:f>
              <c:strCache>
                <c:ptCount val="1"/>
                <c:pt idx="0">
                  <c:v>Economic evaluation only</c:v>
                </c:pt>
              </c:strCache>
            </c:strRef>
          </c:tx>
          <c:spPr>
            <a:solidFill>
              <a:schemeClr val="accent1"/>
            </a:solidFill>
            <a:ln>
              <a:noFill/>
            </a:ln>
            <a:effectLst/>
          </c:spPr>
          <c:invertIfNegative val="0"/>
          <c:cat>
            <c:strRef>
              <c:f>Sheet2!$B$5</c:f>
              <c:strCache>
                <c:ptCount val="1"/>
                <c:pt idx="0">
                  <c:v>Total</c:v>
                </c:pt>
              </c:strCache>
            </c:strRef>
          </c:cat>
          <c:val>
            <c:numRef>
              <c:f>Sheet2!$C$5</c:f>
              <c:numCache>
                <c:formatCode>General</c:formatCode>
                <c:ptCount val="1"/>
                <c:pt idx="0">
                  <c:v>16</c:v>
                </c:pt>
              </c:numCache>
            </c:numRef>
          </c:val>
          <c:extLst>
            <c:ext xmlns:c16="http://schemas.microsoft.com/office/drawing/2014/chart" uri="{C3380CC4-5D6E-409C-BE32-E72D297353CC}">
              <c16:uniqueId val="{00000000-A615-472E-8AFA-950343B0C4EC}"/>
            </c:ext>
          </c:extLst>
        </c:ser>
        <c:ser>
          <c:idx val="1"/>
          <c:order val="1"/>
          <c:tx>
            <c:strRef>
              <c:f>Sheet2!$D$3:$D$4</c:f>
              <c:strCache>
                <c:ptCount val="1"/>
                <c:pt idx="0">
                  <c:v>Both economic evaluation and financial planning</c:v>
                </c:pt>
              </c:strCache>
            </c:strRef>
          </c:tx>
          <c:spPr>
            <a:solidFill>
              <a:schemeClr val="accent4"/>
            </a:solidFill>
            <a:ln>
              <a:noFill/>
            </a:ln>
            <a:effectLst/>
          </c:spPr>
          <c:invertIfNegative val="0"/>
          <c:cat>
            <c:strRef>
              <c:f>Sheet2!$B$5</c:f>
              <c:strCache>
                <c:ptCount val="1"/>
                <c:pt idx="0">
                  <c:v>Total</c:v>
                </c:pt>
              </c:strCache>
            </c:strRef>
          </c:cat>
          <c:val>
            <c:numRef>
              <c:f>Sheet2!$D$5</c:f>
              <c:numCache>
                <c:formatCode>General</c:formatCode>
                <c:ptCount val="1"/>
                <c:pt idx="0">
                  <c:v>69</c:v>
                </c:pt>
              </c:numCache>
            </c:numRef>
          </c:val>
          <c:extLst>
            <c:ext xmlns:c16="http://schemas.microsoft.com/office/drawing/2014/chart" uri="{C3380CC4-5D6E-409C-BE32-E72D297353CC}">
              <c16:uniqueId val="{00000001-A615-472E-8AFA-950343B0C4EC}"/>
            </c:ext>
          </c:extLst>
        </c:ser>
        <c:ser>
          <c:idx val="2"/>
          <c:order val="2"/>
          <c:tx>
            <c:strRef>
              <c:f>Sheet2!$E$3:$E$4</c:f>
              <c:strCache>
                <c:ptCount val="1"/>
                <c:pt idx="0">
                  <c:v>Financial planning only</c:v>
                </c:pt>
              </c:strCache>
            </c:strRef>
          </c:tx>
          <c:spPr>
            <a:solidFill>
              <a:schemeClr val="accent2"/>
            </a:solidFill>
            <a:ln>
              <a:noFill/>
            </a:ln>
            <a:effectLst/>
          </c:spPr>
          <c:invertIfNegative val="0"/>
          <c:cat>
            <c:strRef>
              <c:f>Sheet2!$B$5</c:f>
              <c:strCache>
                <c:ptCount val="1"/>
                <c:pt idx="0">
                  <c:v>Total</c:v>
                </c:pt>
              </c:strCache>
            </c:strRef>
          </c:cat>
          <c:val>
            <c:numRef>
              <c:f>Sheet2!$E$5</c:f>
              <c:numCache>
                <c:formatCode>General</c:formatCode>
                <c:ptCount val="1"/>
                <c:pt idx="0">
                  <c:v>12</c:v>
                </c:pt>
              </c:numCache>
            </c:numRef>
          </c:val>
          <c:extLst>
            <c:ext xmlns:c16="http://schemas.microsoft.com/office/drawing/2014/chart" uri="{C3380CC4-5D6E-409C-BE32-E72D297353CC}">
              <c16:uniqueId val="{00000002-A615-472E-8AFA-950343B0C4EC}"/>
            </c:ext>
          </c:extLst>
        </c:ser>
        <c:dLbls>
          <c:showLegendKey val="0"/>
          <c:showVal val="0"/>
          <c:showCatName val="0"/>
          <c:showSerName val="0"/>
          <c:showPercent val="0"/>
          <c:showBubbleSize val="0"/>
        </c:dLbls>
        <c:gapWidth val="219"/>
        <c:overlap val="100"/>
        <c:axId val="432750560"/>
        <c:axId val="432751872"/>
      </c:barChart>
      <c:catAx>
        <c:axId val="432750560"/>
        <c:scaling>
          <c:orientation val="minMax"/>
        </c:scaling>
        <c:delete val="1"/>
        <c:axPos val="b"/>
        <c:numFmt formatCode="General" sourceLinked="1"/>
        <c:majorTickMark val="none"/>
        <c:minorTickMark val="none"/>
        <c:tickLblPos val="nextTo"/>
        <c:crossAx val="432751872"/>
        <c:crosses val="autoZero"/>
        <c:auto val="1"/>
        <c:lblAlgn val="ctr"/>
        <c:lblOffset val="100"/>
        <c:noMultiLvlLbl val="0"/>
      </c:catAx>
      <c:valAx>
        <c:axId val="432751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dirty="0"/>
                  <a:t>Percent of respondents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750560"/>
        <c:crosses val="autoZero"/>
        <c:crossBetween val="between"/>
      </c:valAx>
      <c:spPr>
        <a:noFill/>
        <a:ln>
          <a:noFill/>
        </a:ln>
        <a:effectLst/>
      </c:spPr>
    </c:plotArea>
    <c:legend>
      <c:legendPos val="r"/>
      <c:layout>
        <c:manualLayout>
          <c:xMode val="edge"/>
          <c:yMode val="edge"/>
          <c:x val="0.59869446324145803"/>
          <c:y val="0.287895523024078"/>
          <c:w val="0.38621807172940381"/>
          <c:h val="0.576297268340047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2017.07.06_2.xlsx]Analysis!PivotTable20</c:name>
    <c:fmtId val="-1"/>
  </c:pivotSource>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Total references and citations by purpose of costing</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s>
    <c:plotArea>
      <c:layout>
        <c:manualLayout>
          <c:layoutTarget val="inner"/>
          <c:xMode val="edge"/>
          <c:yMode val="edge"/>
          <c:x val="5.4368947016953315E-2"/>
          <c:y val="9.9347064356514914E-2"/>
          <c:w val="0.66267898954623494"/>
          <c:h val="0.83142388940911327"/>
        </c:manualLayout>
      </c:layout>
      <c:barChart>
        <c:barDir val="col"/>
        <c:grouping val="percentStacked"/>
        <c:varyColors val="0"/>
        <c:ser>
          <c:idx val="0"/>
          <c:order val="0"/>
          <c:tx>
            <c:strRef>
              <c:f>Analysis!$G$145:$G$146</c:f>
              <c:strCache>
                <c:ptCount val="1"/>
                <c:pt idx="0">
                  <c:v>Economic evaluation / priority setting</c:v>
                </c:pt>
              </c:strCache>
            </c:strRef>
          </c:tx>
          <c:spPr>
            <a:solidFill>
              <a:schemeClr val="accent1"/>
            </a:solidFill>
            <a:ln>
              <a:noFill/>
            </a:ln>
            <a:effectLst/>
          </c:spPr>
          <c:invertIfNegative val="0"/>
          <c:cat>
            <c:strRef>
              <c:f>Analysis!$F$147:$F$148</c:f>
              <c:strCache>
                <c:ptCount val="2"/>
                <c:pt idx="0">
                  <c:v>Number of references</c:v>
                </c:pt>
                <c:pt idx="1">
                  <c:v>Total citations</c:v>
                </c:pt>
              </c:strCache>
            </c:strRef>
          </c:cat>
          <c:val>
            <c:numRef>
              <c:f>Analysis!$G$147:$G$148</c:f>
              <c:numCache>
                <c:formatCode>General</c:formatCode>
                <c:ptCount val="2"/>
                <c:pt idx="0">
                  <c:v>176.49999999999989</c:v>
                </c:pt>
                <c:pt idx="1">
                  <c:v>12040</c:v>
                </c:pt>
              </c:numCache>
            </c:numRef>
          </c:val>
          <c:extLst>
            <c:ext xmlns:c16="http://schemas.microsoft.com/office/drawing/2014/chart" uri="{C3380CC4-5D6E-409C-BE32-E72D297353CC}">
              <c16:uniqueId val="{00000000-EFD5-4D07-BF86-841F45308EF1}"/>
            </c:ext>
          </c:extLst>
        </c:ser>
        <c:ser>
          <c:idx val="1"/>
          <c:order val="1"/>
          <c:tx>
            <c:strRef>
              <c:f>Analysis!$H$145:$H$146</c:f>
              <c:strCache>
                <c:ptCount val="1"/>
                <c:pt idx="0">
                  <c:v>Financial planning / management</c:v>
                </c:pt>
              </c:strCache>
            </c:strRef>
          </c:tx>
          <c:spPr>
            <a:solidFill>
              <a:schemeClr val="accent2"/>
            </a:solidFill>
            <a:ln>
              <a:noFill/>
            </a:ln>
            <a:effectLst/>
          </c:spPr>
          <c:invertIfNegative val="0"/>
          <c:cat>
            <c:strRef>
              <c:f>Analysis!$F$147:$F$148</c:f>
              <c:strCache>
                <c:ptCount val="2"/>
                <c:pt idx="0">
                  <c:v>Number of references</c:v>
                </c:pt>
                <c:pt idx="1">
                  <c:v>Total citations</c:v>
                </c:pt>
              </c:strCache>
            </c:strRef>
          </c:cat>
          <c:val>
            <c:numRef>
              <c:f>Analysis!$H$147:$H$148</c:f>
              <c:numCache>
                <c:formatCode>General</c:formatCode>
                <c:ptCount val="2"/>
                <c:pt idx="0">
                  <c:v>74</c:v>
                </c:pt>
                <c:pt idx="1">
                  <c:v>2095</c:v>
                </c:pt>
              </c:numCache>
            </c:numRef>
          </c:val>
          <c:extLst>
            <c:ext xmlns:c16="http://schemas.microsoft.com/office/drawing/2014/chart" uri="{C3380CC4-5D6E-409C-BE32-E72D297353CC}">
              <c16:uniqueId val="{00000001-EFD5-4D07-BF86-841F45308EF1}"/>
            </c:ext>
          </c:extLst>
        </c:ser>
        <c:dLbls>
          <c:showLegendKey val="0"/>
          <c:showVal val="0"/>
          <c:showCatName val="0"/>
          <c:showSerName val="0"/>
          <c:showPercent val="0"/>
          <c:showBubbleSize val="0"/>
        </c:dLbls>
        <c:gapWidth val="150"/>
        <c:overlap val="100"/>
        <c:axId val="530969432"/>
        <c:axId val="530968776"/>
      </c:barChart>
      <c:catAx>
        <c:axId val="53096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0968776"/>
        <c:crosses val="autoZero"/>
        <c:auto val="1"/>
        <c:lblAlgn val="ctr"/>
        <c:lblOffset val="100"/>
        <c:noMultiLvlLbl val="0"/>
      </c:catAx>
      <c:valAx>
        <c:axId val="530968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0969432"/>
        <c:crosses val="autoZero"/>
        <c:crossBetween val="between"/>
      </c:valAx>
      <c:spPr>
        <a:noFill/>
        <a:ln>
          <a:noFill/>
        </a:ln>
        <a:effectLst/>
      </c:spPr>
    </c:plotArea>
    <c:legend>
      <c:legendPos val="r"/>
      <c:layout>
        <c:manualLayout>
          <c:xMode val="edge"/>
          <c:yMode val="edge"/>
          <c:x val="0.80943377884637557"/>
          <c:y val="0.17178250035710318"/>
          <c:w val="0.18058305366489677"/>
          <c:h val="0.543281302077546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2017.07.06_2.xlsx]Analysis!PivotTable7</c:name>
    <c:fmtId val="29"/>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dirty="0"/>
              <a:t>Measuring quantities of</a:t>
            </a:r>
            <a:r>
              <a:rPr lang="en-US" baseline="0" dirty="0"/>
              <a:t> </a:t>
            </a:r>
          </a:p>
          <a:p>
            <a:pPr>
              <a:defRPr/>
            </a:pPr>
            <a:r>
              <a:rPr lang="en-US" baseline="0" dirty="0"/>
              <a:t>resources / visits</a:t>
            </a:r>
            <a:endParaRPr lang="en-US"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pivotFmt>
      <c:pivotFmt>
        <c:idx val="42"/>
        <c:spPr>
          <a:solidFill>
            <a:schemeClr val="accent1"/>
          </a:solidFill>
          <a:ln>
            <a:noFill/>
          </a:ln>
          <a:effectLst/>
        </c:spPr>
      </c:pivotFmt>
      <c:pivotFmt>
        <c:idx val="43"/>
        <c:spPr>
          <a:solidFill>
            <a:schemeClr val="accent1"/>
          </a:solidFill>
          <a:ln>
            <a:noFill/>
          </a:ln>
          <a:effectLst/>
        </c:spPr>
      </c:pivotFmt>
      <c:pivotFmt>
        <c:idx val="44"/>
        <c:spPr>
          <a:solidFill>
            <a:schemeClr val="accent1"/>
          </a:solidFill>
          <a:ln>
            <a:noFill/>
          </a:ln>
          <a:effectLst/>
        </c:spPr>
      </c:pivotFmt>
      <c:pivotFmt>
        <c:idx val="45"/>
        <c:spPr>
          <a:solidFill>
            <a:schemeClr val="accent1"/>
          </a:solidFill>
          <a:ln>
            <a:noFill/>
          </a:ln>
          <a:effectLst/>
        </c:spPr>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pivotFmt>
      <c:pivotFmt>
        <c:idx val="52"/>
        <c:spPr>
          <a:solidFill>
            <a:schemeClr val="accent1"/>
          </a:solidFill>
          <a:ln>
            <a:noFill/>
          </a:ln>
          <a:effectLst/>
        </c:spPr>
      </c:pivotFmt>
      <c:pivotFmt>
        <c:idx val="53"/>
        <c:spPr>
          <a:solidFill>
            <a:schemeClr val="accent1"/>
          </a:solidFill>
          <a:ln>
            <a:noFill/>
          </a:ln>
          <a:effectLst/>
        </c:spPr>
      </c:pivotFmt>
      <c:pivotFmt>
        <c:idx val="54"/>
        <c:spPr>
          <a:solidFill>
            <a:schemeClr val="accent1"/>
          </a:solidFill>
          <a:ln>
            <a:noFill/>
          </a:ln>
          <a:effectLst/>
        </c:spPr>
        <c:marker>
          <c:symbol val="none"/>
        </c:marker>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pivotFmt>
      <c:pivotFmt>
        <c:idx val="58"/>
        <c:spPr>
          <a:solidFill>
            <a:schemeClr val="accent1"/>
          </a:solidFill>
          <a:ln>
            <a:noFill/>
          </a:ln>
          <a:effectLst/>
        </c:spPr>
        <c:marker>
          <c:symbol val="none"/>
        </c:marker>
      </c:pivotFmt>
      <c:pivotFmt>
        <c:idx val="59"/>
        <c:spPr>
          <a:solidFill>
            <a:schemeClr val="accent1"/>
          </a:solidFill>
          <a:ln>
            <a:noFill/>
          </a:ln>
          <a:effectLst/>
        </c:spPr>
      </c:pivotFmt>
      <c:pivotFmt>
        <c:idx val="60"/>
        <c:spPr>
          <a:solidFill>
            <a:schemeClr val="accent1"/>
          </a:solidFill>
          <a:ln>
            <a:noFill/>
          </a:ln>
          <a:effectLst/>
        </c:spPr>
      </c:pivotFmt>
      <c:pivotFmt>
        <c:idx val="61"/>
        <c:spPr>
          <a:solidFill>
            <a:schemeClr val="accent1"/>
          </a:solidFill>
          <a:ln>
            <a:noFill/>
          </a:ln>
          <a:effectLst/>
        </c:spPr>
      </c:pivotFmt>
    </c:pivotFmts>
    <c:plotArea>
      <c:layout/>
      <c:pieChart>
        <c:varyColors val="1"/>
        <c:ser>
          <c:idx val="0"/>
          <c:order val="0"/>
          <c:tx>
            <c:strRef>
              <c:f>Analysis!$B$113:$B$114</c:f>
              <c:strCache>
                <c:ptCount val="1"/>
                <c:pt idx="0">
                  <c:v>measuring quantities</c:v>
                </c:pt>
              </c:strCache>
            </c:strRef>
          </c:tx>
          <c:spPr>
            <a:ln w="19050">
              <a:solidFill>
                <a:schemeClr val="lt1"/>
              </a:solidFill>
            </a:ln>
          </c:spPr>
          <c:explosion val="1"/>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5C9-421B-AE55-91ABA6934EE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5C9-421B-AE55-91ABA6934EE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5C9-421B-AE55-91ABA6934EE6}"/>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75C9-421B-AE55-91ABA6934EE6}"/>
              </c:ext>
            </c:extLst>
          </c:dPt>
          <c:cat>
            <c:strRef>
              <c:f>Analysis!$A$115:$A$119</c:f>
              <c:strCache>
                <c:ptCount val="4"/>
                <c:pt idx="0">
                  <c:v>Other analysis</c:v>
                </c:pt>
                <c:pt idx="1">
                  <c:v>Empirical comparison / validation</c:v>
                </c:pt>
                <c:pt idx="2">
                  <c:v>No analysis (theory-based)</c:v>
                </c:pt>
                <c:pt idx="3">
                  <c:v>Case study / worked example</c:v>
                </c:pt>
              </c:strCache>
            </c:strRef>
          </c:cat>
          <c:val>
            <c:numRef>
              <c:f>Analysis!$B$115:$B$119</c:f>
              <c:numCache>
                <c:formatCode>General</c:formatCode>
                <c:ptCount val="4"/>
                <c:pt idx="0">
                  <c:v>4</c:v>
                </c:pt>
                <c:pt idx="1">
                  <c:v>74</c:v>
                </c:pt>
                <c:pt idx="2">
                  <c:v>6</c:v>
                </c:pt>
                <c:pt idx="3">
                  <c:v>5</c:v>
                </c:pt>
              </c:numCache>
            </c:numRef>
          </c:val>
          <c:extLst>
            <c:ext xmlns:c16="http://schemas.microsoft.com/office/drawing/2014/chart" uri="{C3380CC4-5D6E-409C-BE32-E72D297353CC}">
              <c16:uniqueId val="{00000008-75C9-421B-AE55-91ABA6934E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lt1"/>
      </a:solidFill>
    </a:ln>
    <a:effectLst/>
  </c:spPr>
  <c:txPr>
    <a:bodyPr/>
    <a:lstStyle/>
    <a:p>
      <a:pPr>
        <a:defRPr sz="1100"/>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2017.07.06_2.xlsx]Analysis!PivotTable8</c:name>
    <c:fmtId val="3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Top-down vs.</a:t>
            </a:r>
            <a:r>
              <a:rPr lang="en-US" sz="1320" baseline="0" dirty="0"/>
              <a:t> </a:t>
            </a:r>
            <a:endParaRPr lang="en-US" sz="1320" dirty="0"/>
          </a:p>
          <a:p>
            <a:pPr>
              <a:defRPr sz="1320"/>
            </a:pPr>
            <a:r>
              <a:rPr lang="en-US" sz="1320" dirty="0"/>
              <a:t>bottom-up costing</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s>
    <c:plotArea>
      <c:layout/>
      <c:pieChart>
        <c:varyColors val="1"/>
        <c:ser>
          <c:idx val="0"/>
          <c:order val="0"/>
          <c:tx>
            <c:strRef>
              <c:f>Analysis!$B$130:$B$131</c:f>
              <c:strCache>
                <c:ptCount val="1"/>
                <c:pt idx="0">
                  <c:v>top-down / bottom-up</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287-4D15-8964-F33BAEEA8A0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F287-4D15-8964-F33BAEEA8A0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F287-4D15-8964-F33BAEEA8A09}"/>
              </c:ext>
            </c:extLst>
          </c:dPt>
          <c:cat>
            <c:strRef>
              <c:f>Analysis!$A$132:$A$135</c:f>
              <c:strCache>
                <c:ptCount val="3"/>
                <c:pt idx="0">
                  <c:v>Other analysis</c:v>
                </c:pt>
                <c:pt idx="1">
                  <c:v>Empirical comparison / validation</c:v>
                </c:pt>
                <c:pt idx="2">
                  <c:v>No analysis (theory-based)</c:v>
                </c:pt>
              </c:strCache>
            </c:strRef>
          </c:cat>
          <c:val>
            <c:numRef>
              <c:f>Analysis!$B$132:$B$135</c:f>
              <c:numCache>
                <c:formatCode>General</c:formatCode>
                <c:ptCount val="3"/>
                <c:pt idx="0">
                  <c:v>1</c:v>
                </c:pt>
                <c:pt idx="1">
                  <c:v>14</c:v>
                </c:pt>
                <c:pt idx="2">
                  <c:v>7</c:v>
                </c:pt>
              </c:numCache>
            </c:numRef>
          </c:val>
          <c:extLst>
            <c:ext xmlns:c16="http://schemas.microsoft.com/office/drawing/2014/chart" uri="{C3380CC4-5D6E-409C-BE32-E72D297353CC}">
              <c16:uniqueId val="{00000006-F287-4D15-8964-F33BAEEA8A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2017.07.06_2.xlsx]Analysis!PivotTable10</c:name>
    <c:fmtId val="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Overview guides to costing</a:t>
            </a:r>
          </a:p>
        </c:rich>
      </c:tx>
      <c:overlay val="0"/>
      <c:spPr>
        <a:noFill/>
        <a:ln>
          <a:noFill/>
        </a:ln>
        <a:effectLst/>
      </c:sp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marker>
          <c:symbol val="none"/>
        </c:marker>
      </c:pivotFmt>
      <c:pivotFmt>
        <c:idx val="3"/>
        <c:spPr>
          <a:solidFill>
            <a:schemeClr val="accent1"/>
          </a:solidFill>
          <a:ln w="19050">
            <a:solidFill>
              <a:schemeClr val="lt1"/>
            </a:solidFill>
          </a:ln>
          <a:effectLst/>
        </c:spPr>
        <c:marker>
          <c:symbol val="none"/>
        </c:marke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marker>
          <c:symbol val="none"/>
        </c:marker>
      </c:pivotFmt>
      <c:pivotFmt>
        <c:idx val="19"/>
        <c:spPr>
          <a:solidFill>
            <a:schemeClr val="accent1"/>
          </a:solidFill>
          <a:ln w="19050">
            <a:solidFill>
              <a:schemeClr val="lt1"/>
            </a:solidFill>
          </a:ln>
          <a:effectLst/>
        </c:spPr>
      </c:pivotFmt>
      <c:pivotFmt>
        <c:idx val="20"/>
        <c:spPr>
          <a:solidFill>
            <a:schemeClr val="accent2"/>
          </a:solidFill>
          <a:ln w="19050">
            <a:solidFill>
              <a:schemeClr val="lt1"/>
            </a:solidFill>
          </a:ln>
          <a:effectLst/>
        </c:spPr>
      </c:pivotFmt>
      <c:pivotFmt>
        <c:idx val="21"/>
        <c:spPr>
          <a:solidFill>
            <a:schemeClr val="accent3"/>
          </a:solidFill>
          <a:ln w="19050">
            <a:solidFill>
              <a:schemeClr val="lt1"/>
            </a:solidFill>
          </a:ln>
          <a:effectLst/>
        </c:spPr>
      </c:pivotFmt>
      <c:pivotFmt>
        <c:idx val="22"/>
        <c:marker>
          <c:symbol val="none"/>
        </c:marker>
      </c:pivotFmt>
      <c:pivotFmt>
        <c:idx val="23"/>
        <c:spPr>
          <a:solidFill>
            <a:schemeClr val="accent1"/>
          </a:solidFill>
          <a:ln w="19050">
            <a:solidFill>
              <a:schemeClr val="lt1"/>
            </a:solidFill>
          </a:ln>
          <a:effectLst/>
        </c:spPr>
      </c:pivotFmt>
      <c:pivotFmt>
        <c:idx val="24"/>
        <c:spPr>
          <a:solidFill>
            <a:schemeClr val="accent2"/>
          </a:solidFill>
          <a:ln w="19050">
            <a:solidFill>
              <a:schemeClr val="lt1"/>
            </a:solidFill>
          </a:ln>
          <a:effectLst/>
        </c:spPr>
      </c:pivotFmt>
      <c:pivotFmt>
        <c:idx val="25"/>
        <c:spPr>
          <a:solidFill>
            <a:schemeClr val="accent3"/>
          </a:solidFill>
          <a:ln w="19050">
            <a:solidFill>
              <a:schemeClr val="lt1"/>
            </a:solidFill>
          </a:ln>
          <a:effectLst/>
        </c:spPr>
      </c:pivotFmt>
      <c:pivotFmt>
        <c:idx val="26"/>
        <c:marker>
          <c:symbol val="none"/>
        </c:marker>
      </c:pivotFmt>
      <c:pivotFmt>
        <c:idx val="27"/>
        <c:spPr>
          <a:solidFill>
            <a:schemeClr val="accent1"/>
          </a:solidFill>
          <a:ln w="19050">
            <a:solidFill>
              <a:schemeClr val="lt1"/>
            </a:solidFill>
          </a:ln>
          <a:effectLst/>
        </c:spPr>
      </c:pivotFmt>
      <c:pivotFmt>
        <c:idx val="28"/>
        <c:spPr>
          <a:solidFill>
            <a:schemeClr val="accent2"/>
          </a:solidFill>
          <a:ln w="19050">
            <a:solidFill>
              <a:schemeClr val="lt1"/>
            </a:solidFill>
          </a:ln>
          <a:effectLst/>
        </c:spPr>
      </c:pivotFmt>
      <c:pivotFmt>
        <c:idx val="29"/>
        <c:spPr>
          <a:solidFill>
            <a:schemeClr val="accent3"/>
          </a:solidFill>
          <a:ln w="19050">
            <a:solidFill>
              <a:schemeClr val="lt1"/>
            </a:solidFill>
          </a:ln>
          <a:effectLst/>
        </c:spPr>
      </c:pivotFmt>
    </c:pivotFmts>
    <c:plotArea>
      <c:layout/>
      <c:pieChart>
        <c:varyColors val="1"/>
        <c:ser>
          <c:idx val="0"/>
          <c:order val="0"/>
          <c:tx>
            <c:strRef>
              <c:f>Analysis!$B$149:$B$150</c:f>
              <c:strCache>
                <c:ptCount val="1"/>
                <c:pt idx="0">
                  <c:v>overview guide to costing</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8E1A-48C2-A7C8-6A1DF0A66F7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E1A-48C2-A7C8-6A1DF0A66F7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E1A-48C2-A7C8-6A1DF0A66F74}"/>
              </c:ext>
            </c:extLst>
          </c:dPt>
          <c:cat>
            <c:strRef>
              <c:f>Analysis!$A$151:$A$154</c:f>
              <c:strCache>
                <c:ptCount val="3"/>
                <c:pt idx="0">
                  <c:v>Other analysis</c:v>
                </c:pt>
                <c:pt idx="1">
                  <c:v>No analysis (theory-based)</c:v>
                </c:pt>
                <c:pt idx="2">
                  <c:v>Case study / worked example</c:v>
                </c:pt>
              </c:strCache>
            </c:strRef>
          </c:cat>
          <c:val>
            <c:numRef>
              <c:f>Analysis!$B$151:$B$154</c:f>
              <c:numCache>
                <c:formatCode>General</c:formatCode>
                <c:ptCount val="3"/>
                <c:pt idx="0">
                  <c:v>4</c:v>
                </c:pt>
                <c:pt idx="1">
                  <c:v>68</c:v>
                </c:pt>
                <c:pt idx="2">
                  <c:v>3</c:v>
                </c:pt>
              </c:numCache>
            </c:numRef>
          </c:val>
          <c:extLst>
            <c:ext xmlns:c16="http://schemas.microsoft.com/office/drawing/2014/chart" uri="{C3380CC4-5D6E-409C-BE32-E72D297353CC}">
              <c16:uniqueId val="{00000006-8E1A-48C2-A7C8-6A1DF0A66F7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[GHCC methods papers review 2017.07.06_2.xlsx]Analysis!PivotTable11</c:name>
    <c:fmtId val="-1"/>
  </c:pivotSource>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320" dirty="0"/>
              <a:t>Valuation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pivotFmt>
      <c:pivotFmt>
        <c:idx val="9"/>
        <c:spPr>
          <a:solidFill>
            <a:schemeClr val="accent1"/>
          </a:solidFill>
          <a:ln w="19050">
            <a:solidFill>
              <a:schemeClr val="lt1"/>
            </a:solidFill>
          </a:ln>
          <a:effectLst/>
        </c:spPr>
        <c:marker>
          <c:symbol val="none"/>
        </c:marke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ser>
          <c:idx val="0"/>
          <c:order val="0"/>
          <c:tx>
            <c:strRef>
              <c:f>Analysis!$B$165</c:f>
              <c:strCache>
                <c:ptCount val="1"/>
                <c:pt idx="0">
                  <c:v>Total</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14F-4AC1-9A0F-0A7A708C573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14F-4AC1-9A0F-0A7A708C573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14F-4AC1-9A0F-0A7A708C573D}"/>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6-546D-4462-B7B6-929400D08364}"/>
              </c:ext>
            </c:extLst>
          </c:dPt>
          <c:cat>
            <c:strRef>
              <c:f>Analysis!$A$166:$A$170</c:f>
              <c:strCache>
                <c:ptCount val="4"/>
                <c:pt idx="0">
                  <c:v>Other analysis</c:v>
                </c:pt>
                <c:pt idx="1">
                  <c:v>Empirical comparison / validation</c:v>
                </c:pt>
                <c:pt idx="2">
                  <c:v>No analysis (theory-based)</c:v>
                </c:pt>
                <c:pt idx="3">
                  <c:v>Case study / worked example</c:v>
                </c:pt>
              </c:strCache>
            </c:strRef>
          </c:cat>
          <c:val>
            <c:numRef>
              <c:f>Analysis!$B$166:$B$170</c:f>
              <c:numCache>
                <c:formatCode>General</c:formatCode>
                <c:ptCount val="4"/>
                <c:pt idx="0">
                  <c:v>5</c:v>
                </c:pt>
                <c:pt idx="1">
                  <c:v>25</c:v>
                </c:pt>
                <c:pt idx="2">
                  <c:v>17</c:v>
                </c:pt>
                <c:pt idx="3">
                  <c:v>8</c:v>
                </c:pt>
              </c:numCache>
            </c:numRef>
          </c:val>
          <c:extLst>
            <c:ext xmlns:c16="http://schemas.microsoft.com/office/drawing/2014/chart" uri="{C3380CC4-5D6E-409C-BE32-E72D297353CC}">
              <c16:uniqueId val="{00000006-714F-4AC1-9A0F-0A7A708C57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E365E-8A78-466B-ACF3-8065AF63298D}"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94D408-F7C3-43C6-9E12-CBD333D67CD8}" type="slidenum">
              <a:rPr lang="en-US" smtClean="0"/>
              <a:t>‹#›</a:t>
            </a:fld>
            <a:endParaRPr lang="en-US"/>
          </a:p>
        </p:txBody>
      </p:sp>
    </p:spTree>
    <p:extLst>
      <p:ext uri="{BB962C8B-B14F-4D97-AF65-F5344CB8AC3E}">
        <p14:creationId xmlns:p14="http://schemas.microsoft.com/office/powerpoint/2010/main" val="291510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4D408-F7C3-43C6-9E12-CBD333D67CD8}" type="slidenum">
              <a:rPr lang="en-US" smtClean="0"/>
              <a:t>2</a:t>
            </a:fld>
            <a:endParaRPr lang="en-US"/>
          </a:p>
        </p:txBody>
      </p:sp>
    </p:spTree>
    <p:extLst>
      <p:ext uri="{BB962C8B-B14F-4D97-AF65-F5344CB8AC3E}">
        <p14:creationId xmlns:p14="http://schemas.microsoft.com/office/powerpoint/2010/main" val="316720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which diseases they cover, the vast majority of references are not service/disease specific.  We see a lot for chronic non-communicable diseases, and a lot for ‘other’ which includes things like alcohol misuse, intensive care, specific surgeries, and so forth.  </a:t>
            </a:r>
          </a:p>
          <a:p>
            <a:endParaRPr lang="en-GB" dirty="0"/>
          </a:p>
          <a:p>
            <a:r>
              <a:rPr lang="en-GB" dirty="0"/>
              <a:t>Just to mention what we don’t see here: there is currently no guidance on coting integrated service, nor nutrition, nor </a:t>
            </a:r>
          </a:p>
        </p:txBody>
      </p:sp>
      <p:sp>
        <p:nvSpPr>
          <p:cNvPr id="4" name="Slide Number Placeholder 3"/>
          <p:cNvSpPr>
            <a:spLocks noGrp="1"/>
          </p:cNvSpPr>
          <p:nvPr>
            <p:ph type="sldNum" sz="quarter" idx="10"/>
          </p:nvPr>
        </p:nvSpPr>
        <p:spPr/>
        <p:txBody>
          <a:bodyPr/>
          <a:lstStyle/>
          <a:p>
            <a:fld id="{CD94D408-F7C3-43C6-9E12-CBD333D67CD8}" type="slidenum">
              <a:rPr lang="en-US" smtClean="0"/>
              <a:t>11</a:t>
            </a:fld>
            <a:endParaRPr lang="en-US"/>
          </a:p>
        </p:txBody>
      </p:sp>
    </p:spTree>
    <p:extLst>
      <p:ext uri="{BB962C8B-B14F-4D97-AF65-F5344CB8AC3E}">
        <p14:creationId xmlns:p14="http://schemas.microsoft.com/office/powerpoint/2010/main" val="414448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geography that the guidance concerns,  155 of the 450 were not country specific, aimed at an international audience.  As you can see most of the records which are relevant to a specific setting refer to high-income countries in the orange.  22 of the 450 focused on a low or lower-middle income country.  </a:t>
            </a:r>
          </a:p>
        </p:txBody>
      </p:sp>
      <p:sp>
        <p:nvSpPr>
          <p:cNvPr id="4" name="Slide Number Placeholder 3"/>
          <p:cNvSpPr>
            <a:spLocks noGrp="1"/>
          </p:cNvSpPr>
          <p:nvPr>
            <p:ph type="sldNum" sz="quarter" idx="10"/>
          </p:nvPr>
        </p:nvSpPr>
        <p:spPr/>
        <p:txBody>
          <a:bodyPr/>
          <a:lstStyle/>
          <a:p>
            <a:fld id="{CD94D408-F7C3-43C6-9E12-CBD333D67CD8}" type="slidenum">
              <a:rPr lang="en-US" smtClean="0"/>
              <a:t>12</a:t>
            </a:fld>
            <a:endParaRPr lang="en-US"/>
          </a:p>
        </p:txBody>
      </p:sp>
    </p:spTree>
    <p:extLst>
      <p:ext uri="{BB962C8B-B14F-4D97-AF65-F5344CB8AC3E}">
        <p14:creationId xmlns:p14="http://schemas.microsoft.com/office/powerpoint/2010/main" val="107487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survey respondents to identify which types of resources tend to influence their costing methods.  Over 60% of the respondents reported that they follow general guidelines ‘always’ or ‘frequently’, and over half follow reporting checklists ‘always’ or ‘frequently’.  Disease-specific guidelines are followed less often, and other types of guidance including methodological papers on one aspect of costing are the least often followed, with over half of respondents using these ‘sometimes’ or ‘never’</a:t>
            </a:r>
          </a:p>
        </p:txBody>
      </p:sp>
      <p:sp>
        <p:nvSpPr>
          <p:cNvPr id="4" name="Slide Number Placeholder 3"/>
          <p:cNvSpPr>
            <a:spLocks noGrp="1"/>
          </p:cNvSpPr>
          <p:nvPr>
            <p:ph type="sldNum" sz="quarter" idx="10"/>
          </p:nvPr>
        </p:nvSpPr>
        <p:spPr/>
        <p:txBody>
          <a:bodyPr/>
          <a:lstStyle/>
          <a:p>
            <a:fld id="{CD94D408-F7C3-43C6-9E12-CBD333D67CD8}" type="slidenum">
              <a:rPr lang="en-US" smtClean="0"/>
              <a:t>13</a:t>
            </a:fld>
            <a:endParaRPr lang="en-US"/>
          </a:p>
        </p:txBody>
      </p:sp>
    </p:spTree>
    <p:extLst>
      <p:ext uri="{BB962C8B-B14F-4D97-AF65-F5344CB8AC3E}">
        <p14:creationId xmlns:p14="http://schemas.microsoft.com/office/powerpoint/2010/main" val="371490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what types of issues are addressed by the current guidance, we see that about a third of the references give some guidance on measurement of quantities, for example number of visits to a health provider.  About 20% are overview guides to costing, most of these are disease-specific.  About 15% refer to valuation and just under 10% refer to study design (things </a:t>
            </a:r>
            <a:r>
              <a:rPr lang="en-GB" dirty="0" err="1"/>
              <a:t>lke</a:t>
            </a:r>
            <a:r>
              <a:rPr lang="en-GB" dirty="0"/>
              <a:t> sampling, selection, etc). </a:t>
            </a:r>
          </a:p>
        </p:txBody>
      </p:sp>
      <p:sp>
        <p:nvSpPr>
          <p:cNvPr id="4" name="Slide Number Placeholder 3"/>
          <p:cNvSpPr>
            <a:spLocks noGrp="1"/>
          </p:cNvSpPr>
          <p:nvPr>
            <p:ph type="sldNum" sz="quarter" idx="10"/>
          </p:nvPr>
        </p:nvSpPr>
        <p:spPr/>
        <p:txBody>
          <a:bodyPr/>
          <a:lstStyle/>
          <a:p>
            <a:fld id="{CD94D408-F7C3-43C6-9E12-CBD333D67CD8}" type="slidenum">
              <a:rPr lang="en-US" smtClean="0"/>
              <a:t>14</a:t>
            </a:fld>
            <a:endParaRPr lang="en-US"/>
          </a:p>
        </p:txBody>
      </p:sp>
    </p:spTree>
    <p:extLst>
      <p:ext uri="{BB962C8B-B14F-4D97-AF65-F5344CB8AC3E}">
        <p14:creationId xmlns:p14="http://schemas.microsoft.com/office/powerpoint/2010/main" val="239819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looking at these same references by number of citations, we see that some aspects of the literature receive far more attention than others.  Articles on valuation and high-level principles both receive an average of about 7 citations per year, while things like analysis, measurement, and study design all receive an average of about 3 citations per year</a:t>
            </a:r>
          </a:p>
        </p:txBody>
      </p:sp>
      <p:sp>
        <p:nvSpPr>
          <p:cNvPr id="4" name="Slide Number Placeholder 3"/>
          <p:cNvSpPr>
            <a:spLocks noGrp="1"/>
          </p:cNvSpPr>
          <p:nvPr>
            <p:ph type="sldNum" sz="quarter" idx="10"/>
          </p:nvPr>
        </p:nvSpPr>
        <p:spPr/>
        <p:txBody>
          <a:bodyPr/>
          <a:lstStyle/>
          <a:p>
            <a:fld id="{CD94D408-F7C3-43C6-9E12-CBD333D67CD8}" type="slidenum">
              <a:rPr lang="en-US" smtClean="0"/>
              <a:t>15</a:t>
            </a:fld>
            <a:endParaRPr lang="en-US"/>
          </a:p>
        </p:txBody>
      </p:sp>
    </p:spTree>
    <p:extLst>
      <p:ext uri="{BB962C8B-B14F-4D97-AF65-F5344CB8AC3E}">
        <p14:creationId xmlns:p14="http://schemas.microsoft.com/office/powerpoint/2010/main" val="224992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valuation literature base is really dominated by the debate on valuing productivity, and specifically on articles regarding the friction cost approach.</a:t>
            </a:r>
          </a:p>
          <a:p>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16</a:t>
            </a:fld>
            <a:endParaRPr lang="en-US"/>
          </a:p>
        </p:txBody>
      </p:sp>
    </p:spTree>
    <p:extLst>
      <p:ext uri="{BB962C8B-B14F-4D97-AF65-F5344CB8AC3E}">
        <p14:creationId xmlns:p14="http://schemas.microsoft.com/office/powerpoint/2010/main" val="411656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top-five most cited references on high-level principles on costing are listed here – these are largely book chapters on costing in economic evaluation.  </a:t>
            </a:r>
          </a:p>
        </p:txBody>
      </p:sp>
      <p:sp>
        <p:nvSpPr>
          <p:cNvPr id="4" name="Slide Number Placeholder 3"/>
          <p:cNvSpPr>
            <a:spLocks noGrp="1"/>
          </p:cNvSpPr>
          <p:nvPr>
            <p:ph type="sldNum" sz="quarter" idx="10"/>
          </p:nvPr>
        </p:nvSpPr>
        <p:spPr/>
        <p:txBody>
          <a:bodyPr/>
          <a:lstStyle/>
          <a:p>
            <a:fld id="{CD94D408-F7C3-43C6-9E12-CBD333D67CD8}" type="slidenum">
              <a:rPr lang="en-US" smtClean="0"/>
              <a:t>17</a:t>
            </a:fld>
            <a:endParaRPr lang="en-US"/>
          </a:p>
        </p:txBody>
      </p:sp>
    </p:spTree>
    <p:extLst>
      <p:ext uri="{BB962C8B-B14F-4D97-AF65-F5344CB8AC3E}">
        <p14:creationId xmlns:p14="http://schemas.microsoft.com/office/powerpoint/2010/main" val="154802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looking at these same references by number of citations, we see that the overview guides to costing receive many more citations than does the topic-specific guidance.  Over half of citations go to these overview papers.  </a:t>
            </a:r>
          </a:p>
        </p:txBody>
      </p:sp>
      <p:sp>
        <p:nvSpPr>
          <p:cNvPr id="4" name="Slide Number Placeholder 3"/>
          <p:cNvSpPr>
            <a:spLocks noGrp="1"/>
          </p:cNvSpPr>
          <p:nvPr>
            <p:ph type="sldNum" sz="quarter" idx="10"/>
          </p:nvPr>
        </p:nvSpPr>
        <p:spPr/>
        <p:txBody>
          <a:bodyPr/>
          <a:lstStyle/>
          <a:p>
            <a:fld id="{CD94D408-F7C3-43C6-9E12-CBD333D67CD8}" type="slidenum">
              <a:rPr lang="en-US" smtClean="0"/>
              <a:t>18</a:t>
            </a:fld>
            <a:endParaRPr lang="en-US"/>
          </a:p>
        </p:txBody>
      </p:sp>
    </p:spTree>
    <p:extLst>
      <p:ext uri="{BB962C8B-B14F-4D97-AF65-F5344CB8AC3E}">
        <p14:creationId xmlns:p14="http://schemas.microsoft.com/office/powerpoint/2010/main" val="2474671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looking at these same references by number of citations, we see that the overview guides to costing receive many more citations than does the topic-specific guidance.  Over half of citations go to these overview papers.  </a:t>
            </a:r>
          </a:p>
        </p:txBody>
      </p:sp>
      <p:sp>
        <p:nvSpPr>
          <p:cNvPr id="4" name="Slide Number Placeholder 3"/>
          <p:cNvSpPr>
            <a:spLocks noGrp="1"/>
          </p:cNvSpPr>
          <p:nvPr>
            <p:ph type="sldNum" sz="quarter" idx="10"/>
          </p:nvPr>
        </p:nvSpPr>
        <p:spPr/>
        <p:txBody>
          <a:bodyPr/>
          <a:lstStyle/>
          <a:p>
            <a:fld id="{CD94D408-F7C3-43C6-9E12-CBD333D67CD8}" type="slidenum">
              <a:rPr lang="en-US" smtClean="0"/>
              <a:t>19</a:t>
            </a:fld>
            <a:endParaRPr lang="en-US"/>
          </a:p>
        </p:txBody>
      </p:sp>
    </p:spTree>
    <p:extLst>
      <p:ext uri="{BB962C8B-B14F-4D97-AF65-F5344CB8AC3E}">
        <p14:creationId xmlns:p14="http://schemas.microsoft.com/office/powerpoint/2010/main" val="217397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purpose for costing, the large majority of respondents say that their costing data is used both for economic evaluation and financial planning purposes.</a:t>
            </a:r>
          </a:p>
        </p:txBody>
      </p:sp>
      <p:sp>
        <p:nvSpPr>
          <p:cNvPr id="4" name="Slide Number Placeholder 3"/>
          <p:cNvSpPr>
            <a:spLocks noGrp="1"/>
          </p:cNvSpPr>
          <p:nvPr>
            <p:ph type="sldNum" sz="quarter" idx="10"/>
          </p:nvPr>
        </p:nvSpPr>
        <p:spPr/>
        <p:txBody>
          <a:bodyPr/>
          <a:lstStyle/>
          <a:p>
            <a:fld id="{CD94D408-F7C3-43C6-9E12-CBD333D67CD8}" type="slidenum">
              <a:rPr lang="en-US" smtClean="0"/>
              <a:t>20</a:t>
            </a:fld>
            <a:endParaRPr lang="en-US"/>
          </a:p>
        </p:txBody>
      </p:sp>
    </p:spTree>
    <p:extLst>
      <p:ext uri="{BB962C8B-B14F-4D97-AF65-F5344CB8AC3E}">
        <p14:creationId xmlns:p14="http://schemas.microsoft.com/office/powerpoint/2010/main" val="265323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objectives of the study were to identify existing resources for methodology on costing – this was both to identify current gaps in the literature, and also to identify evidence to draw upon when developing some of our recommendations for the reference case.</a:t>
            </a:r>
          </a:p>
          <a:p>
            <a:endParaRPr lang="en-GB" dirty="0"/>
          </a:p>
          <a:p>
            <a:r>
              <a:rPr lang="en-GB" dirty="0"/>
              <a:t>Our approach was two-fold, first we undertook a bibliometric review of all recommendations on costing methods that exist n the literature.  Second, we conducted a survey of people who are either users or producers of cost data, to get a sense of their current awareness and use of the guidance that exists.</a:t>
            </a:r>
          </a:p>
          <a:p>
            <a:endParaRPr lang="en-GB" dirty="0"/>
          </a:p>
          <a:p>
            <a:r>
              <a:rPr lang="en-GB" dirty="0"/>
              <a:t>I’ll flip back and forth between the bibliometric review and survey results, and we’ve also put some results from the survey in the next few presentations.</a:t>
            </a:r>
          </a:p>
        </p:txBody>
      </p:sp>
      <p:sp>
        <p:nvSpPr>
          <p:cNvPr id="4" name="Slide Number Placeholder 3"/>
          <p:cNvSpPr>
            <a:spLocks noGrp="1"/>
          </p:cNvSpPr>
          <p:nvPr>
            <p:ph type="sldNum" sz="quarter" idx="10"/>
          </p:nvPr>
        </p:nvSpPr>
        <p:spPr/>
        <p:txBody>
          <a:bodyPr/>
          <a:lstStyle/>
          <a:p>
            <a:fld id="{CD94D408-F7C3-43C6-9E12-CBD333D67CD8}" type="slidenum">
              <a:rPr lang="en-US" smtClean="0"/>
              <a:t>3</a:t>
            </a:fld>
            <a:endParaRPr lang="en-US"/>
          </a:p>
        </p:txBody>
      </p:sp>
    </p:spTree>
    <p:extLst>
      <p:ext uri="{BB962C8B-B14F-4D97-AF65-F5344CB8AC3E}">
        <p14:creationId xmlns:p14="http://schemas.microsoft.com/office/powerpoint/2010/main" val="320769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looking at the use of references through citations, we see that methods are really driven by guidance on costing for economic evaluation purposes, not financial planning.</a:t>
            </a:r>
          </a:p>
          <a:p>
            <a:endParaRPr lang="en-US" dirty="0"/>
          </a:p>
          <a:p>
            <a:r>
              <a:rPr lang="en-US" dirty="0"/>
              <a:t>Just to mention here that there were a number of references where we couldn’t tell from the abstract what the purpose of costing was – those references are excluded from this graph.</a:t>
            </a:r>
          </a:p>
        </p:txBody>
      </p:sp>
      <p:sp>
        <p:nvSpPr>
          <p:cNvPr id="4" name="Slide Number Placeholder 3"/>
          <p:cNvSpPr>
            <a:spLocks noGrp="1"/>
          </p:cNvSpPr>
          <p:nvPr>
            <p:ph type="sldNum" sz="quarter" idx="10"/>
          </p:nvPr>
        </p:nvSpPr>
        <p:spPr/>
        <p:txBody>
          <a:bodyPr/>
          <a:lstStyle/>
          <a:p>
            <a:fld id="{CD94D408-F7C3-43C6-9E12-CBD333D67CD8}" type="slidenum">
              <a:rPr lang="en-US" smtClean="0"/>
              <a:t>21</a:t>
            </a:fld>
            <a:endParaRPr lang="en-US"/>
          </a:p>
        </p:txBody>
      </p:sp>
    </p:spTree>
    <p:extLst>
      <p:ext uri="{BB962C8B-B14F-4D97-AF65-F5344CB8AC3E}">
        <p14:creationId xmlns:p14="http://schemas.microsoft.com/office/powerpoint/2010/main" val="76822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4D408-F7C3-43C6-9E12-CBD333D67CD8}" type="slidenum">
              <a:rPr lang="en-US" smtClean="0"/>
              <a:t>22</a:t>
            </a:fld>
            <a:endParaRPr lang="en-US"/>
          </a:p>
        </p:txBody>
      </p:sp>
    </p:spTree>
    <p:extLst>
      <p:ext uri="{BB962C8B-B14F-4D97-AF65-F5344CB8AC3E}">
        <p14:creationId xmlns:p14="http://schemas.microsoft.com/office/powerpoint/2010/main" val="2666246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4D408-F7C3-43C6-9E12-CBD333D67CD8}" type="slidenum">
              <a:rPr lang="en-US" smtClean="0"/>
              <a:t>23</a:t>
            </a:fld>
            <a:endParaRPr lang="en-US"/>
          </a:p>
        </p:txBody>
      </p:sp>
    </p:spTree>
    <p:extLst>
      <p:ext uri="{BB962C8B-B14F-4D97-AF65-F5344CB8AC3E}">
        <p14:creationId xmlns:p14="http://schemas.microsoft.com/office/powerpoint/2010/main" val="408080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94D408-F7C3-43C6-9E12-CBD333D67CD8}" type="slidenum">
              <a:rPr lang="en-US" smtClean="0"/>
              <a:t>24</a:t>
            </a:fld>
            <a:endParaRPr lang="en-US"/>
          </a:p>
        </p:txBody>
      </p:sp>
    </p:spTree>
    <p:extLst>
      <p:ext uri="{BB962C8B-B14F-4D97-AF65-F5344CB8AC3E}">
        <p14:creationId xmlns:p14="http://schemas.microsoft.com/office/powerpoint/2010/main" val="385190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For our search strategy – first, we consulted experts in the field on any guidance that they knew of.  We next searched 6 databases, and I’ve listed the search terms up here.  We conducted two searches to ensure we captured guidance both from the health provider or health system perspective, and from the patient or household perspective.</a:t>
            </a:r>
          </a:p>
          <a:p>
            <a:endParaRPr lang="en-GB" baseline="0" dirty="0"/>
          </a:p>
          <a:p>
            <a:r>
              <a:rPr lang="en-GB" baseline="0" dirty="0"/>
              <a:t>We use slightly different search terms for each database, just adapting the search to the search style of each database, for example different databases had different truncation methods for words.  Overall, our search terms combined word to do with costing, words to do with methods, generalizability, validity, comparability, standards, or recommendations, and then in the case of </a:t>
            </a:r>
            <a:r>
              <a:rPr lang="en-GB" baseline="0" dirty="0" err="1"/>
              <a:t>Econlit</a:t>
            </a:r>
            <a:r>
              <a:rPr lang="en-GB" baseline="0" dirty="0"/>
              <a:t>, adding keywords referencing health</a:t>
            </a:r>
          </a:p>
          <a:p>
            <a:r>
              <a:rPr lang="en-GB" baseline="0" dirty="0"/>
              <a:t>We also conducted manual searches of the websites for international agencies, and finally we had an extensive snowballing process tracking citations forward and backwards to ensure all references were captured.  </a:t>
            </a:r>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4</a:t>
            </a:fld>
            <a:endParaRPr lang="en-US"/>
          </a:p>
        </p:txBody>
      </p:sp>
    </p:spTree>
    <p:extLst>
      <p:ext uri="{BB962C8B-B14F-4D97-AF65-F5344CB8AC3E}">
        <p14:creationId xmlns:p14="http://schemas.microsoft.com/office/powerpoint/2010/main" val="13769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know this slide is a bit small, but the overall process is illustrated here.</a:t>
            </a:r>
          </a:p>
          <a:p>
            <a:endParaRPr lang="en-GB" dirty="0"/>
          </a:p>
          <a:p>
            <a:r>
              <a:rPr lang="en-GB" dirty="0"/>
              <a:t>Our searches returned a</a:t>
            </a:r>
            <a:r>
              <a:rPr lang="en-GB" baseline="0" dirty="0"/>
              <a:t> total of 12,901 titles, and we selected 749 papers for the abstract review.  In the abstract review we excluded 371 papers, for the reasons listed up here.  Snowball sampling and additional manual searches for unpublished literature contributed an additional 45 papers, resulting in a total of 423 references included in the review.</a:t>
            </a:r>
          </a:p>
          <a:p>
            <a:endParaRPr lang="en-GB" baseline="0" dirty="0"/>
          </a:p>
          <a:p>
            <a:r>
              <a:rPr lang="en-GB" baseline="0" dirty="0"/>
              <a:t>Given that this is a high-level bibliometric exercise, we extracted bibliometric details and information based on the abstracts of papers rather than the full text.   We extracted information pertaining to the setting, topic, type of costing that the guidance was pertaining to, and whether the guidance was based on any empirical research.  </a:t>
            </a:r>
          </a:p>
        </p:txBody>
      </p:sp>
      <p:sp>
        <p:nvSpPr>
          <p:cNvPr id="4" name="Slide Number Placeholder 3"/>
          <p:cNvSpPr>
            <a:spLocks noGrp="1"/>
          </p:cNvSpPr>
          <p:nvPr>
            <p:ph type="sldNum" sz="quarter" idx="10"/>
          </p:nvPr>
        </p:nvSpPr>
        <p:spPr/>
        <p:txBody>
          <a:bodyPr/>
          <a:lstStyle/>
          <a:p>
            <a:fld id="{CD94D408-F7C3-43C6-9E12-CBD333D67CD8}" type="slidenum">
              <a:rPr lang="en-US" smtClean="0"/>
              <a:t>5</a:t>
            </a:fld>
            <a:endParaRPr lang="en-US"/>
          </a:p>
        </p:txBody>
      </p:sp>
    </p:spTree>
    <p:extLst>
      <p:ext uri="{BB962C8B-B14F-4D97-AF65-F5344CB8AC3E}">
        <p14:creationId xmlns:p14="http://schemas.microsoft.com/office/powerpoint/2010/main" val="365022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these have cost models linked to them</a:t>
            </a:r>
          </a:p>
          <a:p>
            <a:endParaRPr lang="en-GB" dirty="0"/>
          </a:p>
          <a:p>
            <a:r>
              <a:rPr lang="en-GB" dirty="0"/>
              <a:t>We</a:t>
            </a:r>
            <a:r>
              <a:rPr lang="en-GB" baseline="0" dirty="0"/>
              <a:t> e</a:t>
            </a:r>
            <a:r>
              <a:rPr lang="en-GB" dirty="0"/>
              <a:t>xclude</a:t>
            </a:r>
            <a:r>
              <a:rPr lang="en-GB" baseline="0" dirty="0"/>
              <a:t> tools because this is about actual data collection rather than coming to a cost estimate.  </a:t>
            </a:r>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6</a:t>
            </a:fld>
            <a:endParaRPr lang="en-US"/>
          </a:p>
        </p:txBody>
      </p:sp>
    </p:spTree>
    <p:extLst>
      <p:ext uri="{BB962C8B-B14F-4D97-AF65-F5344CB8AC3E}">
        <p14:creationId xmlns:p14="http://schemas.microsoft.com/office/powerpoint/2010/main" val="10301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survey, we advertised on a number of health economics mailing lists, both for international associations, regional associations, and specific country associations.  We also circulated an avert with the HIV and TB modelling consortia.  Finally, we contacted a number of individuals known to be users/producers of cost data – including GHCC stakeholders, </a:t>
            </a:r>
            <a:r>
              <a:rPr lang="en-GB" dirty="0" err="1"/>
              <a:t>OneHealth</a:t>
            </a:r>
            <a:r>
              <a:rPr lang="en-GB" dirty="0"/>
              <a:t> tool consultants, Global Fund consultants, and reference points for national health accounts.</a:t>
            </a:r>
          </a:p>
          <a:p>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7</a:t>
            </a:fld>
            <a:endParaRPr lang="en-US"/>
          </a:p>
        </p:txBody>
      </p:sp>
    </p:spTree>
    <p:extLst>
      <p:ext uri="{BB962C8B-B14F-4D97-AF65-F5344CB8AC3E}">
        <p14:creationId xmlns:p14="http://schemas.microsoft.com/office/powerpoint/2010/main" val="137025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looking at our results</a:t>
            </a:r>
          </a:p>
        </p:txBody>
      </p:sp>
      <p:sp>
        <p:nvSpPr>
          <p:cNvPr id="4" name="Slide Number Placeholder 3"/>
          <p:cNvSpPr>
            <a:spLocks noGrp="1"/>
          </p:cNvSpPr>
          <p:nvPr>
            <p:ph type="sldNum" sz="quarter" idx="10"/>
          </p:nvPr>
        </p:nvSpPr>
        <p:spPr/>
        <p:txBody>
          <a:bodyPr/>
          <a:lstStyle/>
          <a:p>
            <a:fld id="{CD94D408-F7C3-43C6-9E12-CBD333D67CD8}" type="slidenum">
              <a:rPr lang="en-US" smtClean="0"/>
              <a:t>8</a:t>
            </a:fld>
            <a:endParaRPr lang="en-US"/>
          </a:p>
        </p:txBody>
      </p:sp>
    </p:spTree>
    <p:extLst>
      <p:ext uri="{BB962C8B-B14F-4D97-AF65-F5344CB8AC3E}">
        <p14:creationId xmlns:p14="http://schemas.microsoft.com/office/powerpoint/2010/main" val="358696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received 141 responses, with good geographical spread as to countries worked in (although you can see there is a bit heavier representation in sub-Saharan Africa).</a:t>
            </a:r>
          </a:p>
          <a:p>
            <a:endParaRPr lang="en-GB" dirty="0"/>
          </a:p>
          <a:p>
            <a:r>
              <a:rPr lang="en-GB" dirty="0"/>
              <a:t>Of the 141 respondents, 119 were users of cost data, and 99 were producers of cost data.  </a:t>
            </a:r>
          </a:p>
        </p:txBody>
      </p:sp>
      <p:sp>
        <p:nvSpPr>
          <p:cNvPr id="4" name="Slide Number Placeholder 3"/>
          <p:cNvSpPr>
            <a:spLocks noGrp="1"/>
          </p:cNvSpPr>
          <p:nvPr>
            <p:ph type="sldNum" sz="quarter" idx="10"/>
          </p:nvPr>
        </p:nvSpPr>
        <p:spPr/>
        <p:txBody>
          <a:bodyPr/>
          <a:lstStyle/>
          <a:p>
            <a:fld id="{CD94D408-F7C3-43C6-9E12-CBD333D67CD8}" type="slidenum">
              <a:rPr lang="en-US" smtClean="0"/>
              <a:t>9</a:t>
            </a:fld>
            <a:endParaRPr lang="en-US"/>
          </a:p>
        </p:txBody>
      </p:sp>
    </p:spTree>
    <p:extLst>
      <p:ext uri="{BB962C8B-B14F-4D97-AF65-F5344CB8AC3E}">
        <p14:creationId xmlns:p14="http://schemas.microsoft.com/office/powerpoint/2010/main" val="6609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looking at when guidance has been published, we’ve seen massive growth in cost guidance over the years. Nearly 40% of these have been methodological papers on one single aspect</a:t>
            </a:r>
            <a:r>
              <a:rPr lang="en-GB" baseline="0" dirty="0"/>
              <a:t> of costing, such as measurement or valuation. A quarter are guidance on how to cost specific services, and about 10% are guidance on general health services.</a:t>
            </a:r>
            <a:endParaRPr lang="en-GB" dirty="0"/>
          </a:p>
        </p:txBody>
      </p:sp>
      <p:sp>
        <p:nvSpPr>
          <p:cNvPr id="4" name="Slide Number Placeholder 3"/>
          <p:cNvSpPr>
            <a:spLocks noGrp="1"/>
          </p:cNvSpPr>
          <p:nvPr>
            <p:ph type="sldNum" sz="quarter" idx="10"/>
          </p:nvPr>
        </p:nvSpPr>
        <p:spPr/>
        <p:txBody>
          <a:bodyPr/>
          <a:lstStyle/>
          <a:p>
            <a:fld id="{CD94D408-F7C3-43C6-9E12-CBD333D67CD8}" type="slidenum">
              <a:rPr lang="en-US" smtClean="0"/>
              <a:t>10</a:t>
            </a:fld>
            <a:endParaRPr lang="en-US"/>
          </a:p>
        </p:txBody>
      </p:sp>
    </p:spTree>
    <p:extLst>
      <p:ext uri="{BB962C8B-B14F-4D97-AF65-F5344CB8AC3E}">
        <p14:creationId xmlns:p14="http://schemas.microsoft.com/office/powerpoint/2010/main" val="968794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2200"/>
            <a:ext cx="7772400" cy="1470025"/>
          </a:xfrm>
          <a:prstGeom prst="rect">
            <a:avLst/>
          </a:prstGeom>
        </p:spPr>
        <p:txBody>
          <a:bodyPr/>
          <a:lstStyle>
            <a:lvl1pPr>
              <a:defRPr>
                <a:solidFill>
                  <a:srgbClr val="002060"/>
                </a:solidFill>
                <a:latin typeface="+mn-lt"/>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cxnSp>
        <p:nvCxnSpPr>
          <p:cNvPr id="10" name="Straight Connector 9"/>
          <p:cNvCxnSpPr/>
          <p:nvPr userDrawn="1"/>
        </p:nvCxnSpPr>
        <p:spPr>
          <a:xfrm>
            <a:off x="0" y="11430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88273"/>
            <a:ext cx="3124200" cy="105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7" descr="Macintosh HD:Users:jennifer_grasso:Dropbox:Global Health Cost Consortium:GHCC Communications:Logos:UW DGH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200" y="6400979"/>
            <a:ext cx="790882"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descr="Macintosh HD:Users:jennifer_grasso:Dropbox:Global Health Cost Consortium:GHCC Communications:Logos:Avenir Health.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6400979"/>
            <a:ext cx="926094"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9" descr="Macintosh HD:Users:jennifer_grasso:Dropbox:Global Health Cost Consortium:GHCC Communications:Logos:UCSF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4304" r="16118"/>
          <a:stretch>
            <a:fillRect/>
          </a:stretch>
        </p:blipFill>
        <p:spPr bwMode="auto">
          <a:xfrm>
            <a:off x="3942075" y="6410504"/>
            <a:ext cx="553725"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0" descr="Macintosh HD:Users:jennifer_grasso:Dropbox:Global Health Cost Consortium:GHCC Communications:Logos:lshtm_logo-web-size.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51512" y="6400979"/>
            <a:ext cx="758688"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1" descr="Macintosh HD:Users:jennifer_grasso:Dropbox:Global Health Cost Consortium:GHCC Communications:Logos:firma.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572386" y="6400979"/>
            <a:ext cx="1057014" cy="371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705600" y="6405562"/>
            <a:ext cx="371296" cy="370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Straight Connector 19"/>
          <p:cNvCxnSpPr/>
          <p:nvPr userDrawn="1"/>
        </p:nvCxnSpPr>
        <p:spPr>
          <a:xfrm>
            <a:off x="0" y="62484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5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180" y="265907"/>
            <a:ext cx="8255620" cy="877093"/>
          </a:xfrm>
          <a:prstGeom prst="rect">
            <a:avLst/>
          </a:prstGeom>
        </p:spPr>
        <p:txBody>
          <a:bodyPr/>
          <a:lstStyle>
            <a:lvl1pPr algn="l">
              <a:defRPr>
                <a:solidFill>
                  <a:srgbClr val="002060"/>
                </a:solidFill>
                <a:latin typeface="+mn-lt"/>
              </a:defRPr>
            </a:lvl1pPr>
          </a:lstStyle>
          <a:p>
            <a:r>
              <a:rPr lang="en-US" dirty="0"/>
              <a:t>Click to edit title</a:t>
            </a:r>
          </a:p>
        </p:txBody>
      </p:sp>
      <p:sp>
        <p:nvSpPr>
          <p:cNvPr id="3" name="Content Placeholder 2"/>
          <p:cNvSpPr>
            <a:spLocks noGrp="1"/>
          </p:cNvSpPr>
          <p:nvPr>
            <p:ph idx="1" hasCustomPrompt="1"/>
          </p:nvPr>
        </p:nvSpPr>
        <p:spPr>
          <a:xfrm>
            <a:off x="457200" y="1905001"/>
            <a:ext cx="82296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6"/>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1960" r="29413"/>
          <a:stretch/>
        </p:blipFill>
        <p:spPr bwMode="auto">
          <a:xfrm>
            <a:off x="7467600" y="6107070"/>
            <a:ext cx="1371600" cy="674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1143000"/>
            <a:ext cx="914400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20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CFD4A-D6EE-4E99-9A4F-609AB0C64C8E}" type="slidenum">
              <a:rPr lang="en-US" smtClean="0"/>
              <a:t>‹#›</a:t>
            </a:fld>
            <a:endParaRPr lang="en-US"/>
          </a:p>
        </p:txBody>
      </p:sp>
    </p:spTree>
    <p:extLst>
      <p:ext uri="{BB962C8B-B14F-4D97-AF65-F5344CB8AC3E}">
        <p14:creationId xmlns:p14="http://schemas.microsoft.com/office/powerpoint/2010/main" val="29164423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hcosting.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D8B6-2895-4771-95C9-F06B14DBDF5F}"/>
              </a:ext>
            </a:extLst>
          </p:cNvPr>
          <p:cNvSpPr>
            <a:spLocks noGrp="1"/>
          </p:cNvSpPr>
          <p:nvPr>
            <p:ph type="ctrTitle"/>
          </p:nvPr>
        </p:nvSpPr>
        <p:spPr/>
        <p:txBody>
          <a:bodyPr/>
          <a:lstStyle/>
          <a:p>
            <a:r>
              <a:rPr lang="en-GB" dirty="0">
                <a:hlinkClick r:id="rId2"/>
              </a:rPr>
              <a:t>http://www.ghcosting.org</a:t>
            </a:r>
            <a:endParaRPr lang="en-GB" dirty="0"/>
          </a:p>
        </p:txBody>
      </p:sp>
      <p:sp>
        <p:nvSpPr>
          <p:cNvPr id="3" name="Subtitle 2">
            <a:extLst>
              <a:ext uri="{FF2B5EF4-FFF2-40B4-BE49-F238E27FC236}">
                <a16:creationId xmlns:a16="http://schemas.microsoft.com/office/drawing/2014/main" id="{F7BE7A8B-C043-4BBE-AB2A-F9597E58469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7968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When has guidance been published?</a:t>
            </a:r>
          </a:p>
        </p:txBody>
      </p:sp>
      <p:graphicFrame>
        <p:nvGraphicFramePr>
          <p:cNvPr id="5" name="Chart 4">
            <a:extLst>
              <a:ext uri="{FF2B5EF4-FFF2-40B4-BE49-F238E27FC236}">
                <a16:creationId xmlns:a16="http://schemas.microsoft.com/office/drawing/2014/main" id="{00000000-0008-0000-1B00-000003000000}"/>
              </a:ext>
            </a:extLst>
          </p:cNvPr>
          <p:cNvGraphicFramePr>
            <a:graphicFrameLocks/>
          </p:cNvGraphicFramePr>
          <p:nvPr>
            <p:extLst>
              <p:ext uri="{D42A27DB-BD31-4B8C-83A1-F6EECF244321}">
                <p14:modId xmlns:p14="http://schemas.microsoft.com/office/powerpoint/2010/main" val="2379071599"/>
              </p:ext>
            </p:extLst>
          </p:nvPr>
        </p:nvGraphicFramePr>
        <p:xfrm>
          <a:off x="251519" y="1268761"/>
          <a:ext cx="8640961"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93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nature of guidance?</a:t>
            </a:r>
          </a:p>
        </p:txBody>
      </p:sp>
      <p:graphicFrame>
        <p:nvGraphicFramePr>
          <p:cNvPr id="5" name="Chart 4">
            <a:extLst>
              <a:ext uri="{FF2B5EF4-FFF2-40B4-BE49-F238E27FC236}">
                <a16:creationId xmlns:a16="http://schemas.microsoft.com/office/drawing/2014/main" id="{00000000-0008-0000-1B00-000010000000}"/>
              </a:ext>
            </a:extLst>
          </p:cNvPr>
          <p:cNvGraphicFramePr>
            <a:graphicFrameLocks/>
          </p:cNvGraphicFramePr>
          <p:nvPr>
            <p:extLst>
              <p:ext uri="{D42A27DB-BD31-4B8C-83A1-F6EECF244321}">
                <p14:modId xmlns:p14="http://schemas.microsoft.com/office/powerpoint/2010/main" val="2213635227"/>
              </p:ext>
            </p:extLst>
          </p:nvPr>
        </p:nvGraphicFramePr>
        <p:xfrm>
          <a:off x="179512" y="1340768"/>
          <a:ext cx="8640960"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328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42" y="0"/>
            <a:ext cx="9144000" cy="2996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21238" y="188640"/>
            <a:ext cx="2761373" cy="2402755"/>
          </a:xfrm>
          <a:prstGeom prst="rect">
            <a:avLst/>
          </a:prstGeom>
        </p:spPr>
        <p:txBody>
          <a:bodyPr/>
          <a:lstStyle>
            <a:lvl1pPr algn="l" defTabSz="914400" rtl="0" eaLnBrk="1" latinLnBrk="0" hangingPunct="1">
              <a:spcBef>
                <a:spcPct val="0"/>
              </a:spcBef>
              <a:buNone/>
              <a:defRPr sz="4400" kern="1200">
                <a:solidFill>
                  <a:srgbClr val="002060"/>
                </a:solidFill>
                <a:latin typeface="+mn-lt"/>
                <a:ea typeface="+mj-ea"/>
                <a:cs typeface="+mj-cs"/>
              </a:defRPr>
            </a:lvl1pPr>
          </a:lstStyle>
          <a:p>
            <a:r>
              <a:rPr lang="en-GB" sz="2800" dirty="0"/>
              <a:t>What countries/ areas does the existing guidance concern?</a:t>
            </a:r>
          </a:p>
        </p:txBody>
      </p:sp>
      <p:pic>
        <p:nvPicPr>
          <p:cNvPr id="9" name="Picture 8"/>
          <p:cNvPicPr>
            <a:picLocks noChangeAspect="1"/>
          </p:cNvPicPr>
          <p:nvPr/>
        </p:nvPicPr>
        <p:blipFill rotWithShape="1">
          <a:blip r:embed="rId3"/>
          <a:srcRect l="46724" t="14604" r="44909" b="73142"/>
          <a:stretch/>
        </p:blipFill>
        <p:spPr>
          <a:xfrm>
            <a:off x="216032" y="5115359"/>
            <a:ext cx="3145815" cy="1634300"/>
          </a:xfrm>
          <a:prstGeom prst="rect">
            <a:avLst/>
          </a:prstGeom>
        </p:spPr>
      </p:pic>
      <p:pic>
        <p:nvPicPr>
          <p:cNvPr id="2" name="Picture 1"/>
          <p:cNvPicPr>
            <a:picLocks noChangeAspect="1"/>
          </p:cNvPicPr>
          <p:nvPr/>
        </p:nvPicPr>
        <p:blipFill rotWithShape="1">
          <a:blip r:embed="rId4"/>
          <a:srcRect l="2809" t="4046" r="69097" b="3076"/>
          <a:stretch/>
        </p:blipFill>
        <p:spPr>
          <a:xfrm>
            <a:off x="3352981" y="63717"/>
            <a:ext cx="5755523" cy="6749659"/>
          </a:xfrm>
          <a:prstGeom prst="rect">
            <a:avLst/>
          </a:prstGeom>
        </p:spPr>
      </p:pic>
    </p:spTree>
    <p:extLst>
      <p:ext uri="{BB962C8B-B14F-4D97-AF65-F5344CB8AC3E}">
        <p14:creationId xmlns:p14="http://schemas.microsoft.com/office/powerpoint/2010/main" val="343735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921" y="116632"/>
            <a:ext cx="8533308" cy="953293"/>
          </a:xfrm>
        </p:spPr>
        <p:txBody>
          <a:bodyPr/>
          <a:lstStyle/>
          <a:p>
            <a:r>
              <a:rPr lang="en-GB" sz="3200" dirty="0"/>
              <a:t>Survey: “To what degree do these methodological resources influence your costing methods?”</a:t>
            </a:r>
          </a:p>
        </p:txBody>
      </p:sp>
      <p:sp>
        <p:nvSpPr>
          <p:cNvPr id="2" name="Slide Number Placeholder 1"/>
          <p:cNvSpPr>
            <a:spLocks noGrp="1"/>
          </p:cNvSpPr>
          <p:nvPr>
            <p:ph type="sldNum" sz="quarter" idx="4294967295"/>
          </p:nvPr>
        </p:nvSpPr>
        <p:spPr>
          <a:xfrm>
            <a:off x="8686800" y="6356350"/>
            <a:ext cx="457200" cy="365125"/>
          </a:xfrm>
        </p:spPr>
        <p:txBody>
          <a:bodyPr/>
          <a:lstStyle/>
          <a:p>
            <a:fld id="{B5274F97-0F13-42E5-9A1D-07478243785D}" type="slidenum">
              <a:rPr lang="nl-BE" smtClean="0"/>
              <a:pPr/>
              <a:t>13</a:t>
            </a:fld>
            <a:endParaRPr lang="nl-BE"/>
          </a:p>
        </p:txBody>
      </p:sp>
      <p:graphicFrame>
        <p:nvGraphicFramePr>
          <p:cNvPr id="7" name="Chart 6">
            <a:extLst>
              <a:ext uri="{FF2B5EF4-FFF2-40B4-BE49-F238E27FC236}">
                <a16:creationId xmlns:a16="http://schemas.microsoft.com/office/drawing/2014/main" id="{FDE40778-9004-4215-90C9-F28B54E24B70}"/>
              </a:ext>
            </a:extLst>
          </p:cNvPr>
          <p:cNvGraphicFramePr>
            <a:graphicFrameLocks/>
          </p:cNvGraphicFramePr>
          <p:nvPr>
            <p:extLst>
              <p:ext uri="{D42A27DB-BD31-4B8C-83A1-F6EECF244321}">
                <p14:modId xmlns:p14="http://schemas.microsoft.com/office/powerpoint/2010/main" val="3500586839"/>
              </p:ext>
            </p:extLst>
          </p:nvPr>
        </p:nvGraphicFramePr>
        <p:xfrm>
          <a:off x="251520" y="1340768"/>
          <a:ext cx="8568951" cy="5380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503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905"/>
            <a:ext cx="8255620" cy="953293"/>
          </a:xfrm>
        </p:spPr>
        <p:txBody>
          <a:bodyPr/>
          <a:lstStyle/>
          <a:p>
            <a:r>
              <a:rPr lang="en-GB" sz="3600" dirty="0"/>
              <a:t>What types of issues are addressed by current guidance?</a:t>
            </a:r>
          </a:p>
        </p:txBody>
      </p:sp>
      <p:pic>
        <p:nvPicPr>
          <p:cNvPr id="5" name="Picture 4"/>
          <p:cNvPicPr>
            <a:picLocks noChangeAspect="1"/>
          </p:cNvPicPr>
          <p:nvPr/>
        </p:nvPicPr>
        <p:blipFill rotWithShape="1">
          <a:blip r:embed="rId3"/>
          <a:srcRect l="452" t="4640" r="48978" b="7521"/>
          <a:stretch/>
        </p:blipFill>
        <p:spPr>
          <a:xfrm>
            <a:off x="251519" y="1340768"/>
            <a:ext cx="8648043" cy="5328592"/>
          </a:xfrm>
          <a:prstGeom prst="rect">
            <a:avLst/>
          </a:prstGeom>
        </p:spPr>
      </p:pic>
    </p:spTree>
    <p:extLst>
      <p:ext uri="{BB962C8B-B14F-4D97-AF65-F5344CB8AC3E}">
        <p14:creationId xmlns:p14="http://schemas.microsoft.com/office/powerpoint/2010/main" val="78747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103"/>
            <a:ext cx="8255620" cy="1182847"/>
          </a:xfrm>
        </p:spPr>
        <p:txBody>
          <a:bodyPr/>
          <a:lstStyle/>
          <a:p>
            <a:r>
              <a:rPr lang="en-GB" sz="4000" dirty="0"/>
              <a:t>What types of guidance are most often cited?</a:t>
            </a:r>
          </a:p>
        </p:txBody>
      </p:sp>
      <p:pic>
        <p:nvPicPr>
          <p:cNvPr id="4" name="Picture 3"/>
          <p:cNvPicPr>
            <a:picLocks noChangeAspect="1"/>
          </p:cNvPicPr>
          <p:nvPr/>
        </p:nvPicPr>
        <p:blipFill rotWithShape="1">
          <a:blip r:embed="rId3"/>
          <a:srcRect l="707" t="4641" r="48979" b="7520"/>
          <a:stretch/>
        </p:blipFill>
        <p:spPr>
          <a:xfrm>
            <a:off x="144016" y="1234350"/>
            <a:ext cx="8892480" cy="5507018"/>
          </a:xfrm>
          <a:prstGeom prst="rect">
            <a:avLst/>
          </a:prstGeom>
        </p:spPr>
      </p:pic>
    </p:spTree>
    <p:extLst>
      <p:ext uri="{BB962C8B-B14F-4D97-AF65-F5344CB8AC3E}">
        <p14:creationId xmlns:p14="http://schemas.microsoft.com/office/powerpoint/2010/main" val="114942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52" t="4640" r="48978" b="7521"/>
          <a:stretch/>
        </p:blipFill>
        <p:spPr>
          <a:xfrm>
            <a:off x="107504" y="1262163"/>
            <a:ext cx="8892480" cy="5479205"/>
          </a:xfrm>
          <a:prstGeom prst="rect">
            <a:avLst/>
          </a:prstGeom>
        </p:spPr>
      </p:pic>
      <p:sp>
        <p:nvSpPr>
          <p:cNvPr id="2" name="Title 1"/>
          <p:cNvSpPr>
            <a:spLocks noGrp="1"/>
          </p:cNvSpPr>
          <p:nvPr>
            <p:ph type="title"/>
          </p:nvPr>
        </p:nvSpPr>
        <p:spPr>
          <a:xfrm>
            <a:off x="251520" y="-58103"/>
            <a:ext cx="8255620" cy="1182847"/>
          </a:xfrm>
        </p:spPr>
        <p:txBody>
          <a:bodyPr/>
          <a:lstStyle/>
          <a:p>
            <a:r>
              <a:rPr lang="en-GB" sz="4000" dirty="0"/>
              <a:t>What types of guidance are most often cited?</a:t>
            </a:r>
          </a:p>
        </p:txBody>
      </p:sp>
      <p:sp>
        <p:nvSpPr>
          <p:cNvPr id="5" name="Rectangular Callout 4"/>
          <p:cNvSpPr/>
          <p:nvPr/>
        </p:nvSpPr>
        <p:spPr>
          <a:xfrm>
            <a:off x="719571" y="2420888"/>
            <a:ext cx="6192688" cy="4178735"/>
          </a:xfrm>
          <a:prstGeom prst="wedgeRectCallout">
            <a:avLst>
              <a:gd name="adj1" fmla="val -52289"/>
              <a:gd name="adj2" fmla="val -659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Mea</a:t>
            </a:r>
            <a:endParaRPr lang="en-GB" dirty="0"/>
          </a:p>
        </p:txBody>
      </p:sp>
      <p:graphicFrame>
        <p:nvGraphicFramePr>
          <p:cNvPr id="6" name="Table 5">
            <a:extLst>
              <a:ext uri="{FF2B5EF4-FFF2-40B4-BE49-F238E27FC236}">
                <a16:creationId xmlns:a16="http://schemas.microsoft.com/office/drawing/2014/main" id="{EE46B6BA-BE56-4DCA-AAC0-C4E9C7B30598}"/>
              </a:ext>
            </a:extLst>
          </p:cNvPr>
          <p:cNvGraphicFramePr>
            <a:graphicFrameLocks noGrp="1"/>
          </p:cNvGraphicFramePr>
          <p:nvPr>
            <p:extLst>
              <p:ext uri="{D42A27DB-BD31-4B8C-83A1-F6EECF244321}">
                <p14:modId xmlns:p14="http://schemas.microsoft.com/office/powerpoint/2010/main" val="2816189262"/>
              </p:ext>
            </p:extLst>
          </p:nvPr>
        </p:nvGraphicFramePr>
        <p:xfrm>
          <a:off x="865723" y="2931418"/>
          <a:ext cx="5938525" cy="3554684"/>
        </p:xfrm>
        <a:graphic>
          <a:graphicData uri="http://schemas.openxmlformats.org/drawingml/2006/table">
            <a:tbl>
              <a:tblPr bandRow="1">
                <a:tableStyleId>{8799B23B-EC83-4686-B30A-512413B5E67A}</a:tableStyleId>
              </a:tblPr>
              <a:tblGrid>
                <a:gridCol w="4858405">
                  <a:extLst>
                    <a:ext uri="{9D8B030D-6E8A-4147-A177-3AD203B41FA5}">
                      <a16:colId xmlns:a16="http://schemas.microsoft.com/office/drawing/2014/main" val="3684049447"/>
                    </a:ext>
                  </a:extLst>
                </a:gridCol>
                <a:gridCol w="1080120">
                  <a:extLst>
                    <a:ext uri="{9D8B030D-6E8A-4147-A177-3AD203B41FA5}">
                      <a16:colId xmlns:a16="http://schemas.microsoft.com/office/drawing/2014/main" val="1201387819"/>
                    </a:ext>
                  </a:extLst>
                </a:gridCol>
              </a:tblGrid>
              <a:tr h="58698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Calibri" panose="020F0502020204030204" pitchFamily="34" charset="0"/>
                      </a:endParaRPr>
                    </a:p>
                  </a:txBody>
                  <a:tcPr marL="3677" marR="3677" marT="3677" marB="22061" anchor="ctr">
                    <a:solidFill>
                      <a:srgbClr val="F0F0AA"/>
                    </a:solidFill>
                  </a:tcPr>
                </a:tc>
                <a:tc>
                  <a:txBody>
                    <a:bodyPr/>
                    <a:lstStyle/>
                    <a:p>
                      <a:pPr algn="ctr" fontAlgn="b"/>
                      <a:r>
                        <a:rPr lang="en-GB" sz="1600" u="none" strike="noStrike" dirty="0">
                          <a:effectLst/>
                        </a:rPr>
                        <a:t>Citations /</a:t>
                      </a:r>
                      <a:r>
                        <a:rPr lang="en-GB" sz="1600" u="none" strike="noStrike" baseline="0" dirty="0">
                          <a:effectLst/>
                        </a:rPr>
                        <a:t> </a:t>
                      </a:r>
                      <a:r>
                        <a:rPr lang="en-GB" sz="1600" u="none" strike="noStrike" dirty="0">
                          <a:effectLst/>
                        </a:rPr>
                        <a:t>Year</a:t>
                      </a:r>
                      <a:endParaRPr lang="en-GB" sz="1600" b="1" i="0" u="none" strike="noStrike" dirty="0">
                        <a:solidFill>
                          <a:srgbClr val="000000"/>
                        </a:solidFill>
                        <a:effectLst/>
                        <a:latin typeface="Calibri" panose="020F0502020204030204" pitchFamily="34" charset="0"/>
                      </a:endParaRPr>
                    </a:p>
                  </a:txBody>
                  <a:tcPr marL="3677" marR="3677" marT="3677" marB="22061" anchor="ctr">
                    <a:solidFill>
                      <a:srgbClr val="F0F0AA"/>
                    </a:solidFill>
                  </a:tcPr>
                </a:tc>
                <a:extLst>
                  <a:ext uri="{0D108BD9-81ED-4DB2-BD59-A6C34878D82A}">
                    <a16:rowId xmlns:a16="http://schemas.microsoft.com/office/drawing/2014/main" val="1604928708"/>
                  </a:ext>
                </a:extLst>
              </a:tr>
              <a:tr h="586986">
                <a:tc>
                  <a:txBody>
                    <a:bodyPr/>
                    <a:lstStyle/>
                    <a:p>
                      <a:pPr algn="l" fontAlgn="b"/>
                      <a:r>
                        <a:rPr lang="en-GB" sz="1400" b="0" i="0" u="none" strike="noStrike" dirty="0" err="1">
                          <a:solidFill>
                            <a:srgbClr val="000000"/>
                          </a:solidFill>
                          <a:effectLst/>
                          <a:latin typeface="Calibri" panose="020F0502020204030204" pitchFamily="34" charset="0"/>
                        </a:rPr>
                        <a:t>Koopmanschap</a:t>
                      </a:r>
                      <a:r>
                        <a:rPr lang="en-GB" sz="1400" b="0" i="0" u="none" strike="noStrike" dirty="0">
                          <a:solidFill>
                            <a:srgbClr val="000000"/>
                          </a:solidFill>
                          <a:effectLst/>
                          <a:latin typeface="Calibri" panose="020F0502020204030204" pitchFamily="34" charset="0"/>
                        </a:rPr>
                        <a:t> (1995) The Friction Cost Method for Measuring Indirect Costs of Disease</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47</a:t>
                      </a:r>
                    </a:p>
                  </a:txBody>
                  <a:tcPr marL="0" marR="0" marT="0" marB="0" anchor="ctr"/>
                </a:tc>
                <a:extLst>
                  <a:ext uri="{0D108BD9-81ED-4DB2-BD59-A6C34878D82A}">
                    <a16:rowId xmlns:a16="http://schemas.microsoft.com/office/drawing/2014/main" val="1469641772"/>
                  </a:ext>
                </a:extLst>
              </a:tr>
              <a:tr h="619754">
                <a:tc>
                  <a:txBody>
                    <a:bodyPr/>
                    <a:lstStyle/>
                    <a:p>
                      <a:pPr algn="l" fontAlgn="b"/>
                      <a:r>
                        <a:rPr lang="en-GB" sz="1400" b="0" i="0" u="none" strike="noStrike" dirty="0">
                          <a:solidFill>
                            <a:srgbClr val="000000"/>
                          </a:solidFill>
                          <a:effectLst/>
                          <a:latin typeface="Calibri" panose="020F0502020204030204" pitchFamily="34" charset="0"/>
                        </a:rPr>
                        <a:t>Kessler (2003) The World Health Organization Health and Work Performance Questionnaire (HPQ)</a:t>
                      </a:r>
                    </a:p>
                  </a:txBody>
                  <a:tcPr marL="45720" marR="45720" anchor="ctr">
                    <a:solidFill>
                      <a:srgbClr val="F0F0AA">
                        <a:alpha val="20000"/>
                      </a:srgbClr>
                    </a:solidFill>
                  </a:tcPr>
                </a:tc>
                <a:tc>
                  <a:txBody>
                    <a:bodyPr/>
                    <a:lstStyle/>
                    <a:p>
                      <a:pPr algn="ctr" fontAlgn="b"/>
                      <a:r>
                        <a:rPr lang="en-GB" sz="1400" b="0" i="0" u="none" strike="noStrike" dirty="0">
                          <a:solidFill>
                            <a:srgbClr val="000000"/>
                          </a:solidFill>
                          <a:effectLst/>
                          <a:latin typeface="Calibri" panose="020F0502020204030204" pitchFamily="34" charset="0"/>
                        </a:rPr>
                        <a:t>44</a:t>
                      </a:r>
                    </a:p>
                  </a:txBody>
                  <a:tcPr marL="0" marR="0" marT="0" marB="0" anchor="ctr">
                    <a:solidFill>
                      <a:srgbClr val="F0F0AA">
                        <a:alpha val="20000"/>
                      </a:srgbClr>
                    </a:solidFill>
                  </a:tcPr>
                </a:tc>
                <a:extLst>
                  <a:ext uri="{0D108BD9-81ED-4DB2-BD59-A6C34878D82A}">
                    <a16:rowId xmlns:a16="http://schemas.microsoft.com/office/drawing/2014/main" val="610941740"/>
                  </a:ext>
                </a:extLst>
              </a:tr>
              <a:tr h="586986">
                <a:tc>
                  <a:txBody>
                    <a:bodyPr/>
                    <a:lstStyle/>
                    <a:p>
                      <a:pPr algn="l" fontAlgn="b"/>
                      <a:r>
                        <a:rPr lang="en-GB" sz="1400" b="0" i="0" u="none" strike="noStrike" dirty="0" err="1">
                          <a:solidFill>
                            <a:srgbClr val="000000"/>
                          </a:solidFill>
                          <a:effectLst/>
                          <a:latin typeface="Calibri" panose="020F0502020204030204" pitchFamily="34" charset="0"/>
                        </a:rPr>
                        <a:t>Koopmanschap</a:t>
                      </a:r>
                      <a:r>
                        <a:rPr lang="en-GB" sz="1400" b="0" i="0" u="none" strike="noStrike" dirty="0">
                          <a:solidFill>
                            <a:srgbClr val="000000"/>
                          </a:solidFill>
                          <a:effectLst/>
                          <a:latin typeface="Calibri" panose="020F0502020204030204" pitchFamily="34" charset="0"/>
                        </a:rPr>
                        <a:t> (2008) An Overview of Methods and Applications to Value Informal Care in Economic Evaluations of Healthcare</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val="234848776"/>
                  </a:ext>
                </a:extLst>
              </a:tr>
              <a:tr h="586986">
                <a:tc>
                  <a:txBody>
                    <a:bodyPr/>
                    <a:lstStyle/>
                    <a:p>
                      <a:pPr algn="l" fontAlgn="b"/>
                      <a:r>
                        <a:rPr lang="en-GB" sz="1400" b="0" i="0" u="none" strike="noStrike" dirty="0" err="1">
                          <a:solidFill>
                            <a:srgbClr val="000000"/>
                          </a:solidFill>
                          <a:effectLst/>
                          <a:latin typeface="Calibri" panose="020F0502020204030204" pitchFamily="34" charset="0"/>
                        </a:rPr>
                        <a:t>Pauly</a:t>
                      </a:r>
                      <a:r>
                        <a:rPr lang="en-GB" sz="1400" b="0" i="0" u="none" strike="noStrike" dirty="0">
                          <a:solidFill>
                            <a:srgbClr val="000000"/>
                          </a:solidFill>
                          <a:effectLst/>
                          <a:latin typeface="Calibri" panose="020F0502020204030204" pitchFamily="34" charset="0"/>
                        </a:rPr>
                        <a:t> (2008) Valuing reductions in on-the-job illness: '</a:t>
                      </a:r>
                      <a:r>
                        <a:rPr lang="en-GB" sz="1400" b="0" i="0" u="none" strike="noStrike" dirty="0" err="1">
                          <a:solidFill>
                            <a:srgbClr val="000000"/>
                          </a:solidFill>
                          <a:effectLst/>
                          <a:latin typeface="Calibri" panose="020F0502020204030204" pitchFamily="34" charset="0"/>
                        </a:rPr>
                        <a:t>presenteeism</a:t>
                      </a:r>
                      <a:r>
                        <a:rPr lang="en-GB" sz="1400" b="0" i="0" u="none" strike="noStrike" dirty="0">
                          <a:solidFill>
                            <a:srgbClr val="000000"/>
                          </a:solidFill>
                          <a:effectLst/>
                          <a:latin typeface="Calibri" panose="020F0502020204030204" pitchFamily="34" charset="0"/>
                        </a:rPr>
                        <a:t>‘ from managerial and economic perspectives</a:t>
                      </a:r>
                    </a:p>
                  </a:txBody>
                  <a:tcPr marL="45720" marR="45720" anchor="ctr">
                    <a:solidFill>
                      <a:srgbClr val="F0F0AA">
                        <a:alpha val="20000"/>
                      </a:srgbClr>
                    </a:solidFill>
                  </a:tcPr>
                </a:tc>
                <a:tc>
                  <a:txBody>
                    <a:bodyPr/>
                    <a:lstStyle/>
                    <a:p>
                      <a:pPr algn="ctr" fontAlgn="b"/>
                      <a:r>
                        <a:rPr lang="en-GB" sz="1400" b="0" i="0" u="none" strike="noStrike" dirty="0">
                          <a:solidFill>
                            <a:srgbClr val="000000"/>
                          </a:solidFill>
                          <a:effectLst/>
                          <a:latin typeface="Calibri" panose="020F0502020204030204" pitchFamily="34" charset="0"/>
                        </a:rPr>
                        <a:t>14</a:t>
                      </a:r>
                    </a:p>
                  </a:txBody>
                  <a:tcPr marL="0" marR="0" marT="0" marB="0" anchor="ctr">
                    <a:solidFill>
                      <a:srgbClr val="F0F0AA">
                        <a:alpha val="20000"/>
                      </a:srgbClr>
                    </a:solidFill>
                  </a:tcPr>
                </a:tc>
                <a:extLst>
                  <a:ext uri="{0D108BD9-81ED-4DB2-BD59-A6C34878D82A}">
                    <a16:rowId xmlns:a16="http://schemas.microsoft.com/office/drawing/2014/main" val="2828107911"/>
                  </a:ext>
                </a:extLst>
              </a:tr>
              <a:tr h="586986">
                <a:tc>
                  <a:txBody>
                    <a:bodyPr/>
                    <a:lstStyle/>
                    <a:p>
                      <a:pPr algn="l" fontAlgn="b"/>
                      <a:r>
                        <a:rPr lang="en-GB" sz="1400" b="0" i="0" u="none" strike="noStrike" dirty="0">
                          <a:solidFill>
                            <a:srgbClr val="000000"/>
                          </a:solidFill>
                          <a:effectLst/>
                          <a:latin typeface="Calibri" panose="020F0502020204030204" pitchFamily="34" charset="0"/>
                        </a:rPr>
                        <a:t>Van </a:t>
                      </a:r>
                      <a:r>
                        <a:rPr lang="en-GB" sz="1400" b="0" i="0" u="none" strike="noStrike" dirty="0" err="1">
                          <a:solidFill>
                            <a:srgbClr val="000000"/>
                          </a:solidFill>
                          <a:effectLst/>
                          <a:latin typeface="Calibri" panose="020F0502020204030204" pitchFamily="34" charset="0"/>
                        </a:rPr>
                        <a:t>Rojen</a:t>
                      </a:r>
                      <a:r>
                        <a:rPr lang="en-GB" sz="1400" b="0" i="0" u="none" strike="noStrike" dirty="0">
                          <a:solidFill>
                            <a:srgbClr val="000000"/>
                          </a:solidFill>
                          <a:effectLst/>
                          <a:latin typeface="Calibri" panose="020F0502020204030204" pitchFamily="34" charset="0"/>
                        </a:rPr>
                        <a:t> (1996) </a:t>
                      </a:r>
                      <a:r>
                        <a:rPr lang="en-GB" sz="1400" b="0" i="0" u="none" strike="noStrike" dirty="0" err="1">
                          <a:solidFill>
                            <a:srgbClr val="000000"/>
                          </a:solidFill>
                          <a:effectLst/>
                          <a:latin typeface="Calibri" panose="020F0502020204030204" pitchFamily="34" charset="0"/>
                        </a:rPr>
                        <a:t>Labor</a:t>
                      </a:r>
                      <a:r>
                        <a:rPr lang="en-GB" sz="1400" b="0" i="0" u="none" strike="noStrike" dirty="0">
                          <a:solidFill>
                            <a:srgbClr val="000000"/>
                          </a:solidFill>
                          <a:effectLst/>
                          <a:latin typeface="Calibri" panose="020F0502020204030204" pitchFamily="34" charset="0"/>
                        </a:rPr>
                        <a:t> and health status in economic evaluation of health care. The Health and </a:t>
                      </a:r>
                      <a:r>
                        <a:rPr lang="en-GB" sz="1400" b="0" i="0" u="none" strike="noStrike" dirty="0" err="1">
                          <a:solidFill>
                            <a:srgbClr val="000000"/>
                          </a:solidFill>
                          <a:effectLst/>
                          <a:latin typeface="Calibri" panose="020F0502020204030204" pitchFamily="34" charset="0"/>
                        </a:rPr>
                        <a:t>Labor</a:t>
                      </a:r>
                      <a:r>
                        <a:rPr lang="en-GB" sz="1400" b="0" i="0" u="none" strike="noStrike" dirty="0">
                          <a:solidFill>
                            <a:srgbClr val="000000"/>
                          </a:solidFill>
                          <a:effectLst/>
                          <a:latin typeface="Calibri" panose="020F0502020204030204" pitchFamily="34" charset="0"/>
                        </a:rPr>
                        <a:t> Questionnaire</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14</a:t>
                      </a:r>
                    </a:p>
                  </a:txBody>
                  <a:tcPr marL="0" marR="0" marT="0" marB="0" anchor="ctr"/>
                </a:tc>
                <a:extLst>
                  <a:ext uri="{0D108BD9-81ED-4DB2-BD59-A6C34878D82A}">
                    <a16:rowId xmlns:a16="http://schemas.microsoft.com/office/drawing/2014/main" val="641349462"/>
                  </a:ext>
                </a:extLst>
              </a:tr>
            </a:tbl>
          </a:graphicData>
        </a:graphic>
      </p:graphicFrame>
      <p:sp>
        <p:nvSpPr>
          <p:cNvPr id="7" name="TextBox 6">
            <a:extLst>
              <a:ext uri="{FF2B5EF4-FFF2-40B4-BE49-F238E27FC236}">
                <a16:creationId xmlns:a16="http://schemas.microsoft.com/office/drawing/2014/main" id="{31DB6491-81D3-4774-A900-267C6B7225CB}"/>
              </a:ext>
            </a:extLst>
          </p:cNvPr>
          <p:cNvSpPr txBox="1"/>
          <p:nvPr/>
        </p:nvSpPr>
        <p:spPr>
          <a:xfrm>
            <a:off x="762747" y="2519608"/>
            <a:ext cx="3521221" cy="369332"/>
          </a:xfrm>
          <a:prstGeom prst="rect">
            <a:avLst/>
          </a:prstGeom>
          <a:noFill/>
        </p:spPr>
        <p:txBody>
          <a:bodyPr wrap="square" rtlCol="0">
            <a:spAutoFit/>
          </a:bodyPr>
          <a:lstStyle/>
          <a:p>
            <a:r>
              <a:rPr lang="en-GB" b="1" dirty="0"/>
              <a:t>Valuation: top 5 most cited</a:t>
            </a:r>
          </a:p>
        </p:txBody>
      </p:sp>
    </p:spTree>
    <p:extLst>
      <p:ext uri="{BB962C8B-B14F-4D97-AF65-F5344CB8AC3E}">
        <p14:creationId xmlns:p14="http://schemas.microsoft.com/office/powerpoint/2010/main" val="252833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52" t="4640" r="48978" b="7521"/>
          <a:stretch/>
        </p:blipFill>
        <p:spPr>
          <a:xfrm>
            <a:off x="107504" y="1262163"/>
            <a:ext cx="8892480" cy="5479205"/>
          </a:xfrm>
          <a:prstGeom prst="rect">
            <a:avLst/>
          </a:prstGeom>
        </p:spPr>
      </p:pic>
      <p:sp>
        <p:nvSpPr>
          <p:cNvPr id="2" name="Title 1"/>
          <p:cNvSpPr>
            <a:spLocks noGrp="1"/>
          </p:cNvSpPr>
          <p:nvPr>
            <p:ph type="title"/>
          </p:nvPr>
        </p:nvSpPr>
        <p:spPr>
          <a:xfrm>
            <a:off x="251520" y="-58103"/>
            <a:ext cx="8255620" cy="1182847"/>
          </a:xfrm>
        </p:spPr>
        <p:txBody>
          <a:bodyPr/>
          <a:lstStyle/>
          <a:p>
            <a:r>
              <a:rPr lang="en-GB" sz="4000" dirty="0"/>
              <a:t>What types of guidance are most often cited?</a:t>
            </a:r>
          </a:p>
        </p:txBody>
      </p:sp>
      <p:sp>
        <p:nvSpPr>
          <p:cNvPr id="5" name="Rectangular Callout 4"/>
          <p:cNvSpPr/>
          <p:nvPr/>
        </p:nvSpPr>
        <p:spPr>
          <a:xfrm>
            <a:off x="1691680" y="2276872"/>
            <a:ext cx="6192688" cy="4178735"/>
          </a:xfrm>
          <a:prstGeom prst="wedgeRectCallout">
            <a:avLst>
              <a:gd name="adj1" fmla="val -69119"/>
              <a:gd name="adj2" fmla="val 369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Mea</a:t>
            </a:r>
            <a:endParaRPr lang="en-GB" dirty="0"/>
          </a:p>
        </p:txBody>
      </p:sp>
      <p:graphicFrame>
        <p:nvGraphicFramePr>
          <p:cNvPr id="6" name="Table 5">
            <a:extLst>
              <a:ext uri="{FF2B5EF4-FFF2-40B4-BE49-F238E27FC236}">
                <a16:creationId xmlns:a16="http://schemas.microsoft.com/office/drawing/2014/main" id="{EE46B6BA-BE56-4DCA-AAC0-C4E9C7B30598}"/>
              </a:ext>
            </a:extLst>
          </p:cNvPr>
          <p:cNvGraphicFramePr>
            <a:graphicFrameLocks noGrp="1"/>
          </p:cNvGraphicFramePr>
          <p:nvPr>
            <p:extLst>
              <p:ext uri="{D42A27DB-BD31-4B8C-83A1-F6EECF244321}">
                <p14:modId xmlns:p14="http://schemas.microsoft.com/office/powerpoint/2010/main" val="2754658444"/>
              </p:ext>
            </p:extLst>
          </p:nvPr>
        </p:nvGraphicFramePr>
        <p:xfrm>
          <a:off x="1837832" y="2787402"/>
          <a:ext cx="5900383" cy="3521916"/>
        </p:xfrm>
        <a:graphic>
          <a:graphicData uri="http://schemas.openxmlformats.org/drawingml/2006/table">
            <a:tbl>
              <a:tblPr bandRow="1">
                <a:tableStyleId>{E8B1032C-EA38-4F05-BA0D-38AFFFC7BED3}</a:tableStyleId>
              </a:tblPr>
              <a:tblGrid>
                <a:gridCol w="4896544">
                  <a:extLst>
                    <a:ext uri="{9D8B030D-6E8A-4147-A177-3AD203B41FA5}">
                      <a16:colId xmlns:a16="http://schemas.microsoft.com/office/drawing/2014/main" val="3684049447"/>
                    </a:ext>
                  </a:extLst>
                </a:gridCol>
                <a:gridCol w="1003839">
                  <a:extLst>
                    <a:ext uri="{9D8B030D-6E8A-4147-A177-3AD203B41FA5}">
                      <a16:colId xmlns:a16="http://schemas.microsoft.com/office/drawing/2014/main" val="1201387819"/>
                    </a:ext>
                  </a:extLst>
                </a:gridCol>
              </a:tblGrid>
              <a:tr h="58698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Calibri" panose="020F0502020204030204" pitchFamily="34" charset="0"/>
                      </a:endParaRPr>
                    </a:p>
                  </a:txBody>
                  <a:tcPr marL="3677" marR="3677" marT="3677" marB="22061" anchor="ctr"/>
                </a:tc>
                <a:tc>
                  <a:txBody>
                    <a:bodyPr/>
                    <a:lstStyle/>
                    <a:p>
                      <a:pPr algn="ctr" fontAlgn="b"/>
                      <a:r>
                        <a:rPr lang="en-GB" sz="1600" b="1" u="none" strike="noStrike" dirty="0">
                          <a:effectLst/>
                        </a:rPr>
                        <a:t>Citations per year</a:t>
                      </a:r>
                      <a:endParaRPr lang="en-GB" sz="1600" b="1" i="0" u="none" strike="noStrike" dirty="0">
                        <a:solidFill>
                          <a:srgbClr val="000000"/>
                        </a:solidFill>
                        <a:effectLst/>
                        <a:latin typeface="Calibri" panose="020F0502020204030204" pitchFamily="34" charset="0"/>
                      </a:endParaRPr>
                    </a:p>
                  </a:txBody>
                  <a:tcPr marL="3677" marR="3677" marT="3677" marB="22061" anchor="ctr"/>
                </a:tc>
                <a:extLst>
                  <a:ext uri="{0D108BD9-81ED-4DB2-BD59-A6C34878D82A}">
                    <a16:rowId xmlns:a16="http://schemas.microsoft.com/office/drawing/2014/main" val="1604928708"/>
                  </a:ext>
                </a:extLst>
              </a:tr>
              <a:tr h="586986">
                <a:tc>
                  <a:txBody>
                    <a:bodyPr/>
                    <a:lstStyle/>
                    <a:p>
                      <a:pPr algn="l" fontAlgn="b"/>
                      <a:r>
                        <a:rPr lang="en-GB" sz="1400" b="0" i="0" u="none" strike="noStrike" dirty="0" err="1">
                          <a:solidFill>
                            <a:srgbClr val="000000"/>
                          </a:solidFill>
                          <a:effectLst/>
                          <a:latin typeface="Calibri" panose="020F0502020204030204" pitchFamily="34" charset="0"/>
                        </a:rPr>
                        <a:t>Brouwer</a:t>
                      </a:r>
                      <a:r>
                        <a:rPr lang="en-GB" sz="1400" b="0" i="0" u="none" strike="noStrike" dirty="0">
                          <a:solidFill>
                            <a:srgbClr val="000000"/>
                          </a:solidFill>
                          <a:effectLst/>
                          <a:latin typeface="Calibri" panose="020F0502020204030204" pitchFamily="34" charset="0"/>
                        </a:rPr>
                        <a:t> (2001) Costing in Economic Evaluations, in Drummond &amp; McGuire Economic Evaluation in Health Care</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32</a:t>
                      </a:r>
                    </a:p>
                  </a:txBody>
                  <a:tcPr marL="0" marR="0" marT="0" marB="0" anchor="ctr"/>
                </a:tc>
                <a:extLst>
                  <a:ext uri="{0D108BD9-81ED-4DB2-BD59-A6C34878D82A}">
                    <a16:rowId xmlns:a16="http://schemas.microsoft.com/office/drawing/2014/main" val="1469641772"/>
                  </a:ext>
                </a:extLst>
              </a:tr>
              <a:tr h="586986">
                <a:tc>
                  <a:txBody>
                    <a:bodyPr/>
                    <a:lstStyle/>
                    <a:p>
                      <a:pPr algn="l" fontAlgn="b"/>
                      <a:r>
                        <a:rPr lang="en-GB" sz="1400" b="0" i="0" u="none" strike="noStrike" dirty="0" err="1">
                          <a:solidFill>
                            <a:srgbClr val="000000"/>
                          </a:solidFill>
                          <a:effectLst/>
                          <a:latin typeface="Calibri" panose="020F0502020204030204" pitchFamily="34" charset="0"/>
                        </a:rPr>
                        <a:t>Oostenbrink</a:t>
                      </a:r>
                      <a:r>
                        <a:rPr lang="en-GB" sz="1400" b="0" i="0" u="none" strike="noStrike" dirty="0">
                          <a:solidFill>
                            <a:srgbClr val="000000"/>
                          </a:solidFill>
                          <a:effectLst/>
                          <a:latin typeface="Calibri" panose="020F0502020204030204" pitchFamily="34" charset="0"/>
                        </a:rPr>
                        <a:t> (2002)</a:t>
                      </a:r>
                      <a:r>
                        <a:rPr lang="en-GB" sz="1400" b="0" i="0" u="none" strike="noStrike" baseline="0" dirty="0">
                          <a:solidFill>
                            <a:srgbClr val="000000"/>
                          </a:solidFill>
                          <a:effectLst/>
                          <a:latin typeface="Calibri" panose="020F0502020204030204" pitchFamily="34" charset="0"/>
                        </a:rPr>
                        <a:t> </a:t>
                      </a:r>
                      <a:r>
                        <a:rPr lang="en-GB" sz="1400" b="0" i="0" u="none" strike="noStrike" dirty="0">
                          <a:solidFill>
                            <a:srgbClr val="000000"/>
                          </a:solidFill>
                          <a:effectLst/>
                          <a:latin typeface="Calibri" panose="020F0502020204030204" pitchFamily="34" charset="0"/>
                        </a:rPr>
                        <a:t>Standardisation of costs: The Dutch Manual for Costing in Economic Evaluations</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24</a:t>
                      </a:r>
                    </a:p>
                  </a:txBody>
                  <a:tcPr marL="0" marR="0" marT="0" marB="0" anchor="ctr"/>
                </a:tc>
                <a:extLst>
                  <a:ext uri="{0D108BD9-81ED-4DB2-BD59-A6C34878D82A}">
                    <a16:rowId xmlns:a16="http://schemas.microsoft.com/office/drawing/2014/main" val="610941740"/>
                  </a:ext>
                </a:extLst>
              </a:tr>
              <a:tr h="586986">
                <a:tc>
                  <a:txBody>
                    <a:bodyPr/>
                    <a:lstStyle/>
                    <a:p>
                      <a:pPr algn="l" fontAlgn="b"/>
                      <a:r>
                        <a:rPr lang="en-GB" sz="1400" b="0" i="0" u="none" strike="noStrike" dirty="0" err="1">
                          <a:solidFill>
                            <a:srgbClr val="000000"/>
                          </a:solidFill>
                          <a:effectLst/>
                          <a:latin typeface="Calibri" panose="020F0502020204030204" pitchFamily="34" charset="0"/>
                        </a:rPr>
                        <a:t>Luce</a:t>
                      </a:r>
                      <a:r>
                        <a:rPr lang="en-GB" sz="1400" b="0" i="0" u="none" strike="noStrike" dirty="0">
                          <a:solidFill>
                            <a:srgbClr val="000000"/>
                          </a:solidFill>
                          <a:effectLst/>
                          <a:latin typeface="Calibri" panose="020F0502020204030204" pitchFamily="34" charset="0"/>
                        </a:rPr>
                        <a:t> (1996)</a:t>
                      </a:r>
                      <a:r>
                        <a:rPr lang="en-GB" sz="1400" b="0" i="0" u="none" strike="noStrike" baseline="0" dirty="0">
                          <a:solidFill>
                            <a:srgbClr val="000000"/>
                          </a:solidFill>
                          <a:effectLst/>
                          <a:latin typeface="Calibri" panose="020F0502020204030204" pitchFamily="34" charset="0"/>
                        </a:rPr>
                        <a:t> </a:t>
                      </a:r>
                      <a:r>
                        <a:rPr lang="en-GB" sz="1400" b="0" i="0" u="none" strike="noStrike" dirty="0">
                          <a:solidFill>
                            <a:srgbClr val="000000"/>
                          </a:solidFill>
                          <a:effectLst/>
                          <a:latin typeface="Calibri" panose="020F0502020204030204" pitchFamily="34" charset="0"/>
                        </a:rPr>
                        <a:t>Estimating Costs in Cost-effectiveness Analysis, in Gold et al. Cost-effectiveness in health and medicine</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21</a:t>
                      </a:r>
                    </a:p>
                  </a:txBody>
                  <a:tcPr marL="0" marR="0" marT="0" marB="0" anchor="ctr"/>
                </a:tc>
                <a:extLst>
                  <a:ext uri="{0D108BD9-81ED-4DB2-BD59-A6C34878D82A}">
                    <a16:rowId xmlns:a16="http://schemas.microsoft.com/office/drawing/2014/main" val="2180050447"/>
                  </a:ext>
                </a:extLst>
              </a:tr>
              <a:tr h="586986">
                <a:tc>
                  <a:txBody>
                    <a:bodyPr/>
                    <a:lstStyle/>
                    <a:p>
                      <a:pPr algn="l" fontAlgn="b"/>
                      <a:r>
                        <a:rPr lang="en-GB" sz="1400" b="0" i="0" u="none" strike="noStrike" dirty="0">
                          <a:solidFill>
                            <a:srgbClr val="000000"/>
                          </a:solidFill>
                          <a:effectLst/>
                          <a:latin typeface="Calibri" panose="020F0502020204030204" pitchFamily="34" charset="0"/>
                        </a:rPr>
                        <a:t>Tan (2012) Update of the Dutch Manual for Costing in Economic Evaluations</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18</a:t>
                      </a:r>
                    </a:p>
                  </a:txBody>
                  <a:tcPr marL="0" marR="0" marT="0" marB="0" anchor="ctr"/>
                </a:tc>
                <a:extLst>
                  <a:ext uri="{0D108BD9-81ED-4DB2-BD59-A6C34878D82A}">
                    <a16:rowId xmlns:a16="http://schemas.microsoft.com/office/drawing/2014/main" val="2476665626"/>
                  </a:ext>
                </a:extLst>
              </a:tr>
              <a:tr h="586986">
                <a:tc>
                  <a:txBody>
                    <a:bodyPr/>
                    <a:lstStyle/>
                    <a:p>
                      <a:pPr algn="l" fontAlgn="b"/>
                      <a:r>
                        <a:rPr lang="en-GB" sz="1400" b="0" i="0" u="none" strike="noStrike" dirty="0">
                          <a:solidFill>
                            <a:srgbClr val="000000"/>
                          </a:solidFill>
                          <a:effectLst/>
                          <a:latin typeface="Calibri" panose="020F0502020204030204" pitchFamily="34" charset="0"/>
                        </a:rPr>
                        <a:t>Johns (2003) Programme costs in the economic evaluation of health interventions (methods for WHO CHOICE)</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18</a:t>
                      </a:r>
                    </a:p>
                  </a:txBody>
                  <a:tcPr marL="0" marR="0" marT="0" marB="0" anchor="ctr"/>
                </a:tc>
                <a:extLst>
                  <a:ext uri="{0D108BD9-81ED-4DB2-BD59-A6C34878D82A}">
                    <a16:rowId xmlns:a16="http://schemas.microsoft.com/office/drawing/2014/main" val="234848776"/>
                  </a:ext>
                </a:extLst>
              </a:tr>
            </a:tbl>
          </a:graphicData>
        </a:graphic>
      </p:graphicFrame>
      <p:sp>
        <p:nvSpPr>
          <p:cNvPr id="7" name="TextBox 6">
            <a:extLst>
              <a:ext uri="{FF2B5EF4-FFF2-40B4-BE49-F238E27FC236}">
                <a16:creationId xmlns:a16="http://schemas.microsoft.com/office/drawing/2014/main" id="{31DB6491-81D3-4774-A900-267C6B7225CB}"/>
              </a:ext>
            </a:extLst>
          </p:cNvPr>
          <p:cNvSpPr txBox="1"/>
          <p:nvPr/>
        </p:nvSpPr>
        <p:spPr>
          <a:xfrm>
            <a:off x="1734856" y="2375592"/>
            <a:ext cx="4457325" cy="369332"/>
          </a:xfrm>
          <a:prstGeom prst="rect">
            <a:avLst/>
          </a:prstGeom>
          <a:noFill/>
        </p:spPr>
        <p:txBody>
          <a:bodyPr wrap="square" rtlCol="0">
            <a:spAutoFit/>
          </a:bodyPr>
          <a:lstStyle/>
          <a:p>
            <a:r>
              <a:rPr lang="en-GB" b="1" dirty="0"/>
              <a:t>High-level principles: top 5 most cited</a:t>
            </a:r>
          </a:p>
        </p:txBody>
      </p:sp>
    </p:spTree>
    <p:extLst>
      <p:ext uri="{BB962C8B-B14F-4D97-AF65-F5344CB8AC3E}">
        <p14:creationId xmlns:p14="http://schemas.microsoft.com/office/powerpoint/2010/main" val="119592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52" t="4640" r="48978" b="7521"/>
          <a:stretch/>
        </p:blipFill>
        <p:spPr>
          <a:xfrm>
            <a:off x="107504" y="1262163"/>
            <a:ext cx="8892480" cy="5479205"/>
          </a:xfrm>
          <a:prstGeom prst="rect">
            <a:avLst/>
          </a:prstGeom>
        </p:spPr>
      </p:pic>
      <p:sp>
        <p:nvSpPr>
          <p:cNvPr id="2" name="Title 1"/>
          <p:cNvSpPr>
            <a:spLocks noGrp="1"/>
          </p:cNvSpPr>
          <p:nvPr>
            <p:ph type="title"/>
          </p:nvPr>
        </p:nvSpPr>
        <p:spPr>
          <a:xfrm>
            <a:off x="251520" y="-58103"/>
            <a:ext cx="8255620" cy="1182847"/>
          </a:xfrm>
        </p:spPr>
        <p:txBody>
          <a:bodyPr/>
          <a:lstStyle/>
          <a:p>
            <a:r>
              <a:rPr lang="en-GB" sz="4000" dirty="0"/>
              <a:t>What types of guidance are most often cited?</a:t>
            </a:r>
          </a:p>
        </p:txBody>
      </p:sp>
      <p:sp>
        <p:nvSpPr>
          <p:cNvPr id="5" name="Rectangular Callout 4"/>
          <p:cNvSpPr/>
          <p:nvPr/>
        </p:nvSpPr>
        <p:spPr>
          <a:xfrm>
            <a:off x="719571" y="2420888"/>
            <a:ext cx="6192688" cy="4178735"/>
          </a:xfrm>
          <a:prstGeom prst="wedgeRectCallout">
            <a:avLst>
              <a:gd name="adj1" fmla="val 25986"/>
              <a:gd name="adj2" fmla="val -68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Mea</a:t>
            </a:r>
            <a:endParaRPr lang="en-GB" dirty="0"/>
          </a:p>
        </p:txBody>
      </p:sp>
      <p:graphicFrame>
        <p:nvGraphicFramePr>
          <p:cNvPr id="6" name="Table 5">
            <a:extLst>
              <a:ext uri="{FF2B5EF4-FFF2-40B4-BE49-F238E27FC236}">
                <a16:creationId xmlns:a16="http://schemas.microsoft.com/office/drawing/2014/main" id="{EE46B6BA-BE56-4DCA-AAC0-C4E9C7B30598}"/>
              </a:ext>
            </a:extLst>
          </p:cNvPr>
          <p:cNvGraphicFramePr>
            <a:graphicFrameLocks noGrp="1"/>
          </p:cNvGraphicFramePr>
          <p:nvPr>
            <p:extLst>
              <p:ext uri="{D42A27DB-BD31-4B8C-83A1-F6EECF244321}">
                <p14:modId xmlns:p14="http://schemas.microsoft.com/office/powerpoint/2010/main" val="3102581539"/>
              </p:ext>
            </p:extLst>
          </p:nvPr>
        </p:nvGraphicFramePr>
        <p:xfrm>
          <a:off x="865723" y="2931418"/>
          <a:ext cx="5900383" cy="3521916"/>
        </p:xfrm>
        <a:graphic>
          <a:graphicData uri="http://schemas.openxmlformats.org/drawingml/2006/table">
            <a:tbl>
              <a:tblPr bandRow="1">
                <a:tableStyleId>{8799B23B-EC83-4686-B30A-512413B5E67A}</a:tableStyleId>
              </a:tblPr>
              <a:tblGrid>
                <a:gridCol w="4896544">
                  <a:extLst>
                    <a:ext uri="{9D8B030D-6E8A-4147-A177-3AD203B41FA5}">
                      <a16:colId xmlns:a16="http://schemas.microsoft.com/office/drawing/2014/main" val="3684049447"/>
                    </a:ext>
                  </a:extLst>
                </a:gridCol>
                <a:gridCol w="1003839">
                  <a:extLst>
                    <a:ext uri="{9D8B030D-6E8A-4147-A177-3AD203B41FA5}">
                      <a16:colId xmlns:a16="http://schemas.microsoft.com/office/drawing/2014/main" val="1201387819"/>
                    </a:ext>
                  </a:extLst>
                </a:gridCol>
              </a:tblGrid>
              <a:tr h="58698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Calibri" panose="020F0502020204030204" pitchFamily="34" charset="0"/>
                      </a:endParaRPr>
                    </a:p>
                  </a:txBody>
                  <a:tcPr marL="3677" marR="3677" marT="3677" marB="22061" anchor="ctr"/>
                </a:tc>
                <a:tc>
                  <a:txBody>
                    <a:bodyPr/>
                    <a:lstStyle/>
                    <a:p>
                      <a:pPr algn="ctr" fontAlgn="b"/>
                      <a:r>
                        <a:rPr lang="en-GB" sz="1600" u="none" strike="noStrike" dirty="0">
                          <a:effectLst/>
                        </a:rPr>
                        <a:t>Citations per year</a:t>
                      </a:r>
                      <a:endParaRPr lang="en-GB" sz="1600" b="1" i="0" u="none" strike="noStrike" dirty="0">
                        <a:solidFill>
                          <a:srgbClr val="000000"/>
                        </a:solidFill>
                        <a:effectLst/>
                        <a:latin typeface="Calibri" panose="020F0502020204030204" pitchFamily="34" charset="0"/>
                      </a:endParaRPr>
                    </a:p>
                  </a:txBody>
                  <a:tcPr marL="3677" marR="3677" marT="3677" marB="22061" anchor="ctr"/>
                </a:tc>
                <a:extLst>
                  <a:ext uri="{0D108BD9-81ED-4DB2-BD59-A6C34878D82A}">
                    <a16:rowId xmlns:a16="http://schemas.microsoft.com/office/drawing/2014/main" val="1604928708"/>
                  </a:ext>
                </a:extLst>
              </a:tr>
              <a:tr h="586986">
                <a:tc>
                  <a:txBody>
                    <a:bodyPr/>
                    <a:lstStyle/>
                    <a:p>
                      <a:pPr algn="l" fontAlgn="b"/>
                      <a:r>
                        <a:rPr lang="en-GB" sz="1400" b="0" i="0" u="none" strike="noStrike" dirty="0">
                          <a:solidFill>
                            <a:srgbClr val="000000"/>
                          </a:solidFill>
                          <a:effectLst/>
                          <a:latin typeface="Calibri" panose="020F0502020204030204" pitchFamily="34" charset="0"/>
                        </a:rPr>
                        <a:t>Bhandari (2006) Self-Reported Utilization of Health Care Services: Improving Measurement and Accuracy</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26</a:t>
                      </a:r>
                    </a:p>
                  </a:txBody>
                  <a:tcPr marL="0" marR="0" marT="0" marB="0" anchor="ctr"/>
                </a:tc>
                <a:extLst>
                  <a:ext uri="{0D108BD9-81ED-4DB2-BD59-A6C34878D82A}">
                    <a16:rowId xmlns:a16="http://schemas.microsoft.com/office/drawing/2014/main" val="1469641772"/>
                  </a:ext>
                </a:extLst>
              </a:tr>
              <a:tr h="586986">
                <a:tc>
                  <a:txBody>
                    <a:bodyPr/>
                    <a:lstStyle/>
                    <a:p>
                      <a:pPr algn="l" fontAlgn="b"/>
                      <a:r>
                        <a:rPr lang="en-GB" sz="1400" b="0" i="0" u="none" strike="noStrike" dirty="0">
                          <a:solidFill>
                            <a:srgbClr val="000000"/>
                          </a:solidFill>
                          <a:effectLst/>
                          <a:latin typeface="Calibri" panose="020F0502020204030204" pitchFamily="34" charset="0"/>
                        </a:rPr>
                        <a:t>Ritter (2001) Self-reports of health care utilization compared to provider records</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18</a:t>
                      </a:r>
                    </a:p>
                  </a:txBody>
                  <a:tcPr marL="0" marR="0" marT="0" marB="0" anchor="ctr"/>
                </a:tc>
                <a:extLst>
                  <a:ext uri="{0D108BD9-81ED-4DB2-BD59-A6C34878D82A}">
                    <a16:rowId xmlns:a16="http://schemas.microsoft.com/office/drawing/2014/main" val="610941740"/>
                  </a:ext>
                </a:extLst>
              </a:tr>
              <a:tr h="586986">
                <a:tc>
                  <a:txBody>
                    <a:bodyPr/>
                    <a:lstStyle/>
                    <a:p>
                      <a:pPr algn="l" fontAlgn="b"/>
                      <a:r>
                        <a:rPr lang="en-GB" sz="1400" b="0" i="0" u="none" strike="noStrike" dirty="0" err="1">
                          <a:solidFill>
                            <a:srgbClr val="000000"/>
                          </a:solidFill>
                          <a:effectLst/>
                          <a:latin typeface="Calibri" panose="020F0502020204030204" pitchFamily="34" charset="0"/>
                        </a:rPr>
                        <a:t>Goossens</a:t>
                      </a:r>
                      <a:r>
                        <a:rPr lang="en-GB" sz="1400" b="0" i="0" u="none" strike="noStrike" dirty="0">
                          <a:solidFill>
                            <a:srgbClr val="000000"/>
                          </a:solidFill>
                          <a:effectLst/>
                          <a:latin typeface="Calibri" panose="020F0502020204030204" pitchFamily="34" charset="0"/>
                        </a:rPr>
                        <a:t> (2000) The cost diary: a method to measure direct and indirect costs in cost-effectiveness research</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16</a:t>
                      </a:r>
                    </a:p>
                  </a:txBody>
                  <a:tcPr marL="0" marR="0" marT="0" marB="0" anchor="ctr"/>
                </a:tc>
                <a:extLst>
                  <a:ext uri="{0D108BD9-81ED-4DB2-BD59-A6C34878D82A}">
                    <a16:rowId xmlns:a16="http://schemas.microsoft.com/office/drawing/2014/main" val="2180050447"/>
                  </a:ext>
                </a:extLst>
              </a:tr>
              <a:tr h="586986">
                <a:tc>
                  <a:txBody>
                    <a:bodyPr/>
                    <a:lstStyle/>
                    <a:p>
                      <a:pPr algn="l" fontAlgn="b"/>
                      <a:r>
                        <a:rPr lang="en-GB" sz="1400" b="0" i="0" u="none" strike="noStrike" dirty="0" err="1">
                          <a:solidFill>
                            <a:srgbClr val="000000"/>
                          </a:solidFill>
                          <a:effectLst/>
                          <a:latin typeface="Calibri" panose="020F0502020204030204" pitchFamily="34" charset="0"/>
                        </a:rPr>
                        <a:t>Akhavan</a:t>
                      </a:r>
                      <a:r>
                        <a:rPr lang="en-GB" sz="1400" b="0" i="0" u="none" strike="noStrike" dirty="0">
                          <a:solidFill>
                            <a:srgbClr val="000000"/>
                          </a:solidFill>
                          <a:effectLst/>
                          <a:latin typeface="Calibri" panose="020F0502020204030204" pitchFamily="34" charset="0"/>
                        </a:rPr>
                        <a:t> (2016) Time-driven Activity-based Costing More Accurately Reflects Costs in Arthroplasty Surgery</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val="2476665626"/>
                  </a:ext>
                </a:extLst>
              </a:tr>
              <a:tr h="586986">
                <a:tc>
                  <a:txBody>
                    <a:bodyPr/>
                    <a:lstStyle/>
                    <a:p>
                      <a:pPr algn="l" fontAlgn="b"/>
                      <a:r>
                        <a:rPr lang="en-GB" sz="1400" b="0" i="0" u="none" strike="noStrike" dirty="0">
                          <a:solidFill>
                            <a:srgbClr val="000000"/>
                          </a:solidFill>
                          <a:effectLst/>
                          <a:latin typeface="Calibri" panose="020F0502020204030204" pitchFamily="34" charset="0"/>
                        </a:rPr>
                        <a:t>Roberts (1996)</a:t>
                      </a:r>
                      <a:r>
                        <a:rPr lang="en-GB" sz="1400" b="0" i="0" u="none" strike="noStrike" baseline="0" dirty="0">
                          <a:solidFill>
                            <a:srgbClr val="000000"/>
                          </a:solidFill>
                          <a:effectLst/>
                          <a:latin typeface="Calibri" panose="020F0502020204030204" pitchFamily="34" charset="0"/>
                        </a:rPr>
                        <a:t> </a:t>
                      </a:r>
                      <a:r>
                        <a:rPr lang="en-GB" sz="1400" b="0" i="0" u="none" strike="noStrike" dirty="0">
                          <a:solidFill>
                            <a:srgbClr val="000000"/>
                          </a:solidFill>
                          <a:effectLst/>
                          <a:latin typeface="Calibri" panose="020F0502020204030204" pitchFamily="34" charset="0"/>
                        </a:rPr>
                        <a:t>Comparison of self-reported and medical record health care utilization measures</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14</a:t>
                      </a:r>
                    </a:p>
                  </a:txBody>
                  <a:tcPr marL="0" marR="0" marT="0" marB="0" anchor="ctr"/>
                </a:tc>
                <a:extLst>
                  <a:ext uri="{0D108BD9-81ED-4DB2-BD59-A6C34878D82A}">
                    <a16:rowId xmlns:a16="http://schemas.microsoft.com/office/drawing/2014/main" val="234848776"/>
                  </a:ext>
                </a:extLst>
              </a:tr>
            </a:tbl>
          </a:graphicData>
        </a:graphic>
      </p:graphicFrame>
      <p:sp>
        <p:nvSpPr>
          <p:cNvPr id="7" name="TextBox 6">
            <a:extLst>
              <a:ext uri="{FF2B5EF4-FFF2-40B4-BE49-F238E27FC236}">
                <a16:creationId xmlns:a16="http://schemas.microsoft.com/office/drawing/2014/main" id="{31DB6491-81D3-4774-A900-267C6B7225CB}"/>
              </a:ext>
            </a:extLst>
          </p:cNvPr>
          <p:cNvSpPr txBox="1"/>
          <p:nvPr/>
        </p:nvSpPr>
        <p:spPr>
          <a:xfrm>
            <a:off x="762747" y="2519608"/>
            <a:ext cx="3521221" cy="369332"/>
          </a:xfrm>
          <a:prstGeom prst="rect">
            <a:avLst/>
          </a:prstGeom>
          <a:noFill/>
        </p:spPr>
        <p:txBody>
          <a:bodyPr wrap="square" rtlCol="0">
            <a:spAutoFit/>
          </a:bodyPr>
          <a:lstStyle/>
          <a:p>
            <a:r>
              <a:rPr lang="en-GB" b="1" dirty="0"/>
              <a:t>Measurement: top 5 most cited</a:t>
            </a:r>
          </a:p>
        </p:txBody>
      </p:sp>
    </p:spTree>
    <p:extLst>
      <p:ext uri="{BB962C8B-B14F-4D97-AF65-F5344CB8AC3E}">
        <p14:creationId xmlns:p14="http://schemas.microsoft.com/office/powerpoint/2010/main" val="320159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52" t="4640" r="48978" b="7521"/>
          <a:stretch/>
        </p:blipFill>
        <p:spPr>
          <a:xfrm>
            <a:off x="107504" y="1262163"/>
            <a:ext cx="8892480" cy="5479205"/>
          </a:xfrm>
          <a:prstGeom prst="rect">
            <a:avLst/>
          </a:prstGeom>
        </p:spPr>
      </p:pic>
      <p:sp>
        <p:nvSpPr>
          <p:cNvPr id="2" name="Title 1"/>
          <p:cNvSpPr>
            <a:spLocks noGrp="1"/>
          </p:cNvSpPr>
          <p:nvPr>
            <p:ph type="title"/>
          </p:nvPr>
        </p:nvSpPr>
        <p:spPr>
          <a:xfrm>
            <a:off x="251520" y="-58103"/>
            <a:ext cx="8255620" cy="1182847"/>
          </a:xfrm>
        </p:spPr>
        <p:txBody>
          <a:bodyPr/>
          <a:lstStyle/>
          <a:p>
            <a:r>
              <a:rPr lang="en-GB" sz="4000" dirty="0"/>
              <a:t>What types of guidance are most often cited?</a:t>
            </a:r>
          </a:p>
        </p:txBody>
      </p:sp>
      <p:sp>
        <p:nvSpPr>
          <p:cNvPr id="5" name="Rectangular Callout 4"/>
          <p:cNvSpPr/>
          <p:nvPr/>
        </p:nvSpPr>
        <p:spPr>
          <a:xfrm>
            <a:off x="683568" y="2130585"/>
            <a:ext cx="6192688" cy="4178735"/>
          </a:xfrm>
          <a:prstGeom prst="wedgeRectCallout">
            <a:avLst>
              <a:gd name="adj1" fmla="val 60439"/>
              <a:gd name="adj2" fmla="val 359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Mea</a:t>
            </a:r>
            <a:endParaRPr lang="en-GB" dirty="0"/>
          </a:p>
        </p:txBody>
      </p:sp>
      <p:graphicFrame>
        <p:nvGraphicFramePr>
          <p:cNvPr id="6" name="Table 5">
            <a:extLst>
              <a:ext uri="{FF2B5EF4-FFF2-40B4-BE49-F238E27FC236}">
                <a16:creationId xmlns:a16="http://schemas.microsoft.com/office/drawing/2014/main" id="{EE46B6BA-BE56-4DCA-AAC0-C4E9C7B30598}"/>
              </a:ext>
            </a:extLst>
          </p:cNvPr>
          <p:cNvGraphicFramePr>
            <a:graphicFrameLocks noGrp="1"/>
          </p:cNvGraphicFramePr>
          <p:nvPr>
            <p:extLst>
              <p:ext uri="{D42A27DB-BD31-4B8C-83A1-F6EECF244321}">
                <p14:modId xmlns:p14="http://schemas.microsoft.com/office/powerpoint/2010/main" val="880895485"/>
              </p:ext>
            </p:extLst>
          </p:nvPr>
        </p:nvGraphicFramePr>
        <p:xfrm>
          <a:off x="827584" y="2570862"/>
          <a:ext cx="5900383" cy="3666450"/>
        </p:xfrm>
        <a:graphic>
          <a:graphicData uri="http://schemas.openxmlformats.org/drawingml/2006/table">
            <a:tbl>
              <a:tblPr bandRow="1">
                <a:tableStyleId>{ED083AE6-46FA-4A59-8FB0-9F97EB10719F}</a:tableStyleId>
              </a:tblPr>
              <a:tblGrid>
                <a:gridCol w="4896544">
                  <a:extLst>
                    <a:ext uri="{9D8B030D-6E8A-4147-A177-3AD203B41FA5}">
                      <a16:colId xmlns:a16="http://schemas.microsoft.com/office/drawing/2014/main" val="3684049447"/>
                    </a:ext>
                  </a:extLst>
                </a:gridCol>
                <a:gridCol w="1003839">
                  <a:extLst>
                    <a:ext uri="{9D8B030D-6E8A-4147-A177-3AD203B41FA5}">
                      <a16:colId xmlns:a16="http://schemas.microsoft.com/office/drawing/2014/main" val="1201387819"/>
                    </a:ext>
                  </a:extLst>
                </a:gridCol>
              </a:tblGrid>
              <a:tr h="58698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600" b="0" i="0" u="none" strike="noStrike" dirty="0">
                        <a:solidFill>
                          <a:srgbClr val="000000"/>
                        </a:solidFill>
                        <a:effectLst/>
                        <a:latin typeface="Calibri" panose="020F0502020204030204" pitchFamily="34" charset="0"/>
                      </a:endParaRPr>
                    </a:p>
                  </a:txBody>
                  <a:tcPr marL="3677" marR="3677" marT="3677" marB="22061" anchor="ctr"/>
                </a:tc>
                <a:tc>
                  <a:txBody>
                    <a:bodyPr/>
                    <a:lstStyle/>
                    <a:p>
                      <a:pPr algn="ctr" fontAlgn="b"/>
                      <a:r>
                        <a:rPr lang="en-GB" sz="1600" u="none" strike="noStrike" dirty="0">
                          <a:effectLst/>
                        </a:rPr>
                        <a:t>Citations per year</a:t>
                      </a:r>
                      <a:endParaRPr lang="en-GB" sz="1600" b="1" i="0" u="none" strike="noStrike" dirty="0">
                        <a:solidFill>
                          <a:srgbClr val="000000"/>
                        </a:solidFill>
                        <a:effectLst/>
                        <a:latin typeface="Calibri" panose="020F0502020204030204" pitchFamily="34" charset="0"/>
                      </a:endParaRPr>
                    </a:p>
                  </a:txBody>
                  <a:tcPr marL="3677" marR="3677" marT="3677" marB="22061" anchor="ctr"/>
                </a:tc>
                <a:extLst>
                  <a:ext uri="{0D108BD9-81ED-4DB2-BD59-A6C34878D82A}">
                    <a16:rowId xmlns:a16="http://schemas.microsoft.com/office/drawing/2014/main" val="1604928708"/>
                  </a:ext>
                </a:extLst>
              </a:tr>
              <a:tr h="586986">
                <a:tc>
                  <a:txBody>
                    <a:bodyPr/>
                    <a:lstStyle/>
                    <a:p>
                      <a:pPr algn="l" fontAlgn="b"/>
                      <a:r>
                        <a:rPr lang="en-GB" sz="1400" b="0" i="0" u="none" strike="noStrike" dirty="0">
                          <a:solidFill>
                            <a:srgbClr val="000000"/>
                          </a:solidFill>
                          <a:effectLst/>
                          <a:latin typeface="Calibri" panose="020F0502020204030204" pitchFamily="34" charset="0"/>
                        </a:rPr>
                        <a:t>Brenzel (2014) Costs and financing of routine immunization: Approach and selected findings of a multi-country study (EPIC)</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32</a:t>
                      </a:r>
                    </a:p>
                  </a:txBody>
                  <a:tcPr marL="0" marR="0" marT="0" marB="0" anchor="ctr"/>
                </a:tc>
                <a:extLst>
                  <a:ext uri="{0D108BD9-81ED-4DB2-BD59-A6C34878D82A}">
                    <a16:rowId xmlns:a16="http://schemas.microsoft.com/office/drawing/2014/main" val="1469641772"/>
                  </a:ext>
                </a:extLst>
              </a:tr>
              <a:tr h="586986">
                <a:tc>
                  <a:txBody>
                    <a:bodyPr/>
                    <a:lstStyle/>
                    <a:p>
                      <a:pPr algn="l" fontAlgn="b"/>
                      <a:r>
                        <a:rPr lang="en-GB" sz="1400" b="0" i="0" u="none" strike="noStrike" dirty="0">
                          <a:solidFill>
                            <a:srgbClr val="000000"/>
                          </a:solidFill>
                          <a:effectLst/>
                          <a:latin typeface="Calibri" panose="020F0502020204030204" pitchFamily="34" charset="0"/>
                        </a:rPr>
                        <a:t>Over (2012) HIV Treatment as Prevention: Modelling the Cost of Antiretroviral Treatment—State of the Art and Future Directions</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9</a:t>
                      </a:r>
                    </a:p>
                  </a:txBody>
                  <a:tcPr marL="0" marR="0" marT="0" marB="0" anchor="ctr"/>
                </a:tc>
                <a:extLst>
                  <a:ext uri="{0D108BD9-81ED-4DB2-BD59-A6C34878D82A}">
                    <a16:rowId xmlns:a16="http://schemas.microsoft.com/office/drawing/2014/main" val="610941740"/>
                  </a:ext>
                </a:extLst>
              </a:tr>
              <a:tr h="586986">
                <a:tc>
                  <a:txBody>
                    <a:bodyPr/>
                    <a:lstStyle/>
                    <a:p>
                      <a:pPr algn="l" fontAlgn="b"/>
                      <a:r>
                        <a:rPr lang="en-GB" sz="1400" b="0" i="0" u="none" strike="noStrike" dirty="0" err="1">
                          <a:solidFill>
                            <a:srgbClr val="000000"/>
                          </a:solidFill>
                          <a:effectLst/>
                          <a:latin typeface="Calibri" panose="020F0502020204030204" pitchFamily="34" charset="0"/>
                        </a:rPr>
                        <a:t>Kolaczinski</a:t>
                      </a:r>
                      <a:r>
                        <a:rPr lang="en-GB" sz="1400" b="0" i="0" u="none" strike="noStrike" dirty="0">
                          <a:solidFill>
                            <a:srgbClr val="000000"/>
                          </a:solidFill>
                          <a:effectLst/>
                          <a:latin typeface="Calibri" panose="020F0502020204030204" pitchFamily="34" charset="0"/>
                        </a:rPr>
                        <a:t> (2006) Costing the distribution of insecticide-treated nets: A review of cost and cost-effectiveness studies to provide guidance on standardization of costing methodology</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7</a:t>
                      </a:r>
                    </a:p>
                  </a:txBody>
                  <a:tcPr marL="0" marR="0" marT="0" marB="0" anchor="ctr"/>
                </a:tc>
                <a:extLst>
                  <a:ext uri="{0D108BD9-81ED-4DB2-BD59-A6C34878D82A}">
                    <a16:rowId xmlns:a16="http://schemas.microsoft.com/office/drawing/2014/main" val="2180050447"/>
                  </a:ext>
                </a:extLst>
              </a:tr>
              <a:tr h="586986">
                <a:tc>
                  <a:txBody>
                    <a:bodyPr/>
                    <a:lstStyle/>
                    <a:p>
                      <a:pPr algn="l" fontAlgn="b"/>
                      <a:r>
                        <a:rPr lang="en-GB" sz="1400" b="0" i="0" u="none" strike="noStrike" dirty="0">
                          <a:solidFill>
                            <a:srgbClr val="000000"/>
                          </a:solidFill>
                          <a:effectLst/>
                          <a:latin typeface="Calibri" panose="020F0502020204030204" pitchFamily="34" charset="0"/>
                        </a:rPr>
                        <a:t>Haley (1991) Measuring the costs of nosocomial infections: methods for estimating economic burden on the hospital</a:t>
                      </a:r>
                    </a:p>
                  </a:txBody>
                  <a:tcPr marL="45720" marR="45720" anchor="ctr"/>
                </a:tc>
                <a:tc>
                  <a:txBody>
                    <a:bodyPr/>
                    <a:lstStyle/>
                    <a:p>
                      <a:pPr algn="ctr" fontAlgn="b"/>
                      <a:r>
                        <a:rPr lang="en-GB" sz="1400" b="0" i="0" u="none" strike="noStrike">
                          <a:solidFill>
                            <a:srgbClr val="000000"/>
                          </a:solidFill>
                          <a:effectLst/>
                          <a:latin typeface="Calibri" panose="020F0502020204030204" pitchFamily="34" charset="0"/>
                        </a:rPr>
                        <a:t>7</a:t>
                      </a:r>
                    </a:p>
                  </a:txBody>
                  <a:tcPr marL="0" marR="0" marT="0" marB="0" anchor="ctr"/>
                </a:tc>
                <a:extLst>
                  <a:ext uri="{0D108BD9-81ED-4DB2-BD59-A6C34878D82A}">
                    <a16:rowId xmlns:a16="http://schemas.microsoft.com/office/drawing/2014/main" val="2476665626"/>
                  </a:ext>
                </a:extLst>
              </a:tr>
              <a:tr h="586986">
                <a:tc>
                  <a:txBody>
                    <a:bodyPr/>
                    <a:lstStyle/>
                    <a:p>
                      <a:pPr algn="l" fontAlgn="b"/>
                      <a:r>
                        <a:rPr lang="en-GB" sz="1400" b="0" i="0" u="none" strike="noStrike" dirty="0">
                          <a:solidFill>
                            <a:srgbClr val="000000"/>
                          </a:solidFill>
                          <a:effectLst/>
                          <a:latin typeface="Calibri" panose="020F0502020204030204" pitchFamily="34" charset="0"/>
                        </a:rPr>
                        <a:t>WHO</a:t>
                      </a:r>
                      <a:r>
                        <a:rPr lang="en-GB" sz="1400" b="0" i="0" u="none" strike="noStrike" baseline="0" dirty="0">
                          <a:solidFill>
                            <a:srgbClr val="000000"/>
                          </a:solidFill>
                          <a:effectLst/>
                          <a:latin typeface="Calibri" panose="020F0502020204030204" pitchFamily="34" charset="0"/>
                        </a:rPr>
                        <a:t> (2008) </a:t>
                      </a:r>
                      <a:r>
                        <a:rPr lang="en-GB" sz="1400" b="0" i="0" u="none" strike="noStrike" dirty="0">
                          <a:solidFill>
                            <a:srgbClr val="000000"/>
                          </a:solidFill>
                          <a:effectLst/>
                          <a:latin typeface="Calibri" panose="020F0502020204030204" pitchFamily="34" charset="0"/>
                        </a:rPr>
                        <a:t>WHO Guide for standardisation of economic evaluations of immunization programmes</a:t>
                      </a:r>
                    </a:p>
                  </a:txBody>
                  <a:tcPr marL="45720" marR="45720" anchor="ctr"/>
                </a:tc>
                <a:tc>
                  <a:txBody>
                    <a:bodyPr/>
                    <a:lstStyle/>
                    <a:p>
                      <a:pPr algn="ctr" fontAlgn="b"/>
                      <a:r>
                        <a:rPr lang="en-GB" sz="1400" b="0" i="0" u="none" strike="noStrike" dirty="0">
                          <a:solidFill>
                            <a:srgbClr val="000000"/>
                          </a:solidFill>
                          <a:effectLst/>
                          <a:latin typeface="Calibri" panose="020F0502020204030204" pitchFamily="34" charset="0"/>
                        </a:rPr>
                        <a:t>6</a:t>
                      </a:r>
                    </a:p>
                  </a:txBody>
                  <a:tcPr marL="0" marR="0" marT="0" marB="0" anchor="ctr"/>
                </a:tc>
                <a:extLst>
                  <a:ext uri="{0D108BD9-81ED-4DB2-BD59-A6C34878D82A}">
                    <a16:rowId xmlns:a16="http://schemas.microsoft.com/office/drawing/2014/main" val="234848776"/>
                  </a:ext>
                </a:extLst>
              </a:tr>
            </a:tbl>
          </a:graphicData>
        </a:graphic>
      </p:graphicFrame>
      <p:sp>
        <p:nvSpPr>
          <p:cNvPr id="7" name="TextBox 6">
            <a:extLst>
              <a:ext uri="{FF2B5EF4-FFF2-40B4-BE49-F238E27FC236}">
                <a16:creationId xmlns:a16="http://schemas.microsoft.com/office/drawing/2014/main" id="{31DB6491-81D3-4774-A900-267C6B7225CB}"/>
              </a:ext>
            </a:extLst>
          </p:cNvPr>
          <p:cNvSpPr txBox="1"/>
          <p:nvPr/>
        </p:nvSpPr>
        <p:spPr>
          <a:xfrm>
            <a:off x="762747" y="2160254"/>
            <a:ext cx="3521221" cy="369332"/>
          </a:xfrm>
          <a:prstGeom prst="rect">
            <a:avLst/>
          </a:prstGeom>
          <a:noFill/>
        </p:spPr>
        <p:txBody>
          <a:bodyPr wrap="square" rtlCol="0">
            <a:spAutoFit/>
          </a:bodyPr>
          <a:lstStyle/>
          <a:p>
            <a:r>
              <a:rPr lang="en-GB" b="1" dirty="0"/>
              <a:t>Overview: top 5 most cited</a:t>
            </a:r>
          </a:p>
        </p:txBody>
      </p:sp>
    </p:spTree>
    <p:extLst>
      <p:ext uri="{BB962C8B-B14F-4D97-AF65-F5344CB8AC3E}">
        <p14:creationId xmlns:p14="http://schemas.microsoft.com/office/powerpoint/2010/main" val="34636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752600"/>
            <a:ext cx="7772400" cy="1889125"/>
          </a:xfrm>
        </p:spPr>
        <p:txBody>
          <a:bodyPr/>
          <a:lstStyle/>
          <a:p>
            <a:r>
              <a:rPr lang="en-US" dirty="0"/>
              <a:t>Bibliometric review of existing guidance on costing</a:t>
            </a:r>
          </a:p>
        </p:txBody>
      </p:sp>
      <p:sp>
        <p:nvSpPr>
          <p:cNvPr id="3" name="Subtitle 2"/>
          <p:cNvSpPr>
            <a:spLocks noGrp="1"/>
          </p:cNvSpPr>
          <p:nvPr>
            <p:ph type="subTitle" idx="1"/>
          </p:nvPr>
        </p:nvSpPr>
        <p:spPr>
          <a:xfrm>
            <a:off x="685800" y="3886200"/>
            <a:ext cx="7696200" cy="1981200"/>
          </a:xfrm>
        </p:spPr>
        <p:txBody>
          <a:bodyPr>
            <a:normAutofit/>
          </a:bodyPr>
          <a:lstStyle/>
          <a:p>
            <a:r>
              <a:rPr lang="en-US" sz="2800" dirty="0"/>
              <a:t>Sedona Sweeney</a:t>
            </a:r>
          </a:p>
          <a:p>
            <a:r>
              <a:rPr lang="en-US" sz="2800" dirty="0"/>
              <a:t>London School of Hygiene and Tropical Medicine</a:t>
            </a:r>
          </a:p>
          <a:p>
            <a:r>
              <a:rPr lang="en-US" sz="2800" dirty="0"/>
              <a:t>(on behalf of the GHCC team)</a:t>
            </a:r>
          </a:p>
        </p:txBody>
      </p:sp>
      <p:sp>
        <p:nvSpPr>
          <p:cNvPr id="4" name="TextBox 9"/>
          <p:cNvSpPr txBox="1"/>
          <p:nvPr/>
        </p:nvSpPr>
        <p:spPr>
          <a:xfrm>
            <a:off x="5292080" y="188640"/>
            <a:ext cx="3657600" cy="830997"/>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err="1">
                <a:solidFill>
                  <a:schemeClr val="tx2"/>
                </a:solidFill>
              </a:rPr>
              <a:t>iHEA</a:t>
            </a:r>
            <a:r>
              <a:rPr lang="en-US" sz="1600" b="1" dirty="0">
                <a:solidFill>
                  <a:schemeClr val="tx2"/>
                </a:solidFill>
              </a:rPr>
              <a:t> Boston 2017 Congress,</a:t>
            </a:r>
          </a:p>
          <a:p>
            <a:pPr algn="r"/>
            <a:r>
              <a:rPr lang="en-US" sz="1600" dirty="0">
                <a:solidFill>
                  <a:schemeClr val="tx2"/>
                </a:solidFill>
              </a:rPr>
              <a:t>Boston Massachusetts, USA</a:t>
            </a:r>
          </a:p>
          <a:p>
            <a:pPr algn="r"/>
            <a:r>
              <a:rPr lang="en-US" sz="1600" dirty="0">
                <a:solidFill>
                  <a:schemeClr val="tx2"/>
                </a:solidFill>
              </a:rPr>
              <a:t>8-11 July 2017</a:t>
            </a:r>
          </a:p>
        </p:txBody>
      </p:sp>
    </p:spTree>
    <p:extLst>
      <p:ext uri="{BB962C8B-B14F-4D97-AF65-F5344CB8AC3E}">
        <p14:creationId xmlns:p14="http://schemas.microsoft.com/office/powerpoint/2010/main" val="16494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Costing for purpose</a:t>
            </a:r>
          </a:p>
        </p:txBody>
      </p:sp>
      <p:graphicFrame>
        <p:nvGraphicFramePr>
          <p:cNvPr id="9" name="Chart 8">
            <a:extLst>
              <a:ext uri="{FF2B5EF4-FFF2-40B4-BE49-F238E27FC236}">
                <a16:creationId xmlns:a16="http://schemas.microsoft.com/office/drawing/2014/main" id="{62EDE8B0-9DA6-4C95-8370-5BCDB66A450F}"/>
              </a:ext>
            </a:extLst>
          </p:cNvPr>
          <p:cNvGraphicFramePr>
            <a:graphicFrameLocks/>
          </p:cNvGraphicFramePr>
          <p:nvPr>
            <p:extLst>
              <p:ext uri="{D42A27DB-BD31-4B8C-83A1-F6EECF244321}">
                <p14:modId xmlns:p14="http://schemas.microsoft.com/office/powerpoint/2010/main" val="4132581644"/>
              </p:ext>
            </p:extLst>
          </p:nvPr>
        </p:nvGraphicFramePr>
        <p:xfrm>
          <a:off x="827584" y="1268760"/>
          <a:ext cx="7920880"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798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Costing for purpose</a:t>
            </a:r>
          </a:p>
        </p:txBody>
      </p:sp>
      <p:graphicFrame>
        <p:nvGraphicFramePr>
          <p:cNvPr id="4" name="Chart 3">
            <a:extLst>
              <a:ext uri="{FF2B5EF4-FFF2-40B4-BE49-F238E27FC236}">
                <a16:creationId xmlns:a16="http://schemas.microsoft.com/office/drawing/2014/main" id="{B17D8BCB-1E35-4001-88EE-E0422B862B87}"/>
              </a:ext>
            </a:extLst>
          </p:cNvPr>
          <p:cNvGraphicFramePr>
            <a:graphicFrameLocks/>
          </p:cNvGraphicFramePr>
          <p:nvPr>
            <p:extLst>
              <p:ext uri="{D42A27DB-BD31-4B8C-83A1-F6EECF244321}">
                <p14:modId xmlns:p14="http://schemas.microsoft.com/office/powerpoint/2010/main" val="144359963"/>
              </p:ext>
            </p:extLst>
          </p:nvPr>
        </p:nvGraphicFramePr>
        <p:xfrm>
          <a:off x="755576" y="1412776"/>
          <a:ext cx="7632848"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886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7392" y="5504717"/>
            <a:ext cx="1071319" cy="276999"/>
          </a:xfrm>
          <a:prstGeom prst="rect">
            <a:avLst/>
          </a:prstGeom>
          <a:noFill/>
        </p:spPr>
        <p:txBody>
          <a:bodyPr wrap="none" rtlCol="0">
            <a:spAutoFit/>
          </a:bodyPr>
          <a:lstStyle/>
          <a:p>
            <a:r>
              <a:rPr lang="en-GB" sz="1200" dirty="0"/>
              <a:t>Other analysis</a:t>
            </a:r>
          </a:p>
        </p:txBody>
      </p:sp>
      <p:sp>
        <p:nvSpPr>
          <p:cNvPr id="2" name="Title 1"/>
          <p:cNvSpPr>
            <a:spLocks noGrp="1"/>
          </p:cNvSpPr>
          <p:nvPr>
            <p:ph type="title"/>
          </p:nvPr>
        </p:nvSpPr>
        <p:spPr/>
        <p:txBody>
          <a:bodyPr/>
          <a:lstStyle/>
          <a:p>
            <a:r>
              <a:rPr lang="en-GB" sz="4000" dirty="0"/>
              <a:t>Does any analysis underlie guidance?</a:t>
            </a:r>
          </a:p>
        </p:txBody>
      </p:sp>
      <p:sp>
        <p:nvSpPr>
          <p:cNvPr id="8" name="Rectangle 7"/>
          <p:cNvSpPr/>
          <p:nvPr/>
        </p:nvSpPr>
        <p:spPr>
          <a:xfrm>
            <a:off x="251520" y="4910681"/>
            <a:ext cx="288031"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3652" y="5530038"/>
            <a:ext cx="288031"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5863" y="5235165"/>
            <a:ext cx="288031"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39054" y="4880193"/>
            <a:ext cx="2271969" cy="276999"/>
          </a:xfrm>
          <a:prstGeom prst="rect">
            <a:avLst/>
          </a:prstGeom>
          <a:noFill/>
        </p:spPr>
        <p:txBody>
          <a:bodyPr wrap="none" rtlCol="0">
            <a:spAutoFit/>
          </a:bodyPr>
          <a:lstStyle/>
          <a:p>
            <a:r>
              <a:rPr lang="en-GB" sz="1200" dirty="0"/>
              <a:t>Empirical comparison / validation</a:t>
            </a:r>
          </a:p>
        </p:txBody>
      </p:sp>
      <p:sp>
        <p:nvSpPr>
          <p:cNvPr id="15" name="TextBox 14"/>
          <p:cNvSpPr txBox="1"/>
          <p:nvPr/>
        </p:nvSpPr>
        <p:spPr>
          <a:xfrm>
            <a:off x="532232" y="5207557"/>
            <a:ext cx="2013372" cy="276999"/>
          </a:xfrm>
          <a:prstGeom prst="rect">
            <a:avLst/>
          </a:prstGeom>
          <a:noFill/>
        </p:spPr>
        <p:txBody>
          <a:bodyPr wrap="none" rtlCol="0">
            <a:spAutoFit/>
          </a:bodyPr>
          <a:lstStyle/>
          <a:p>
            <a:r>
              <a:rPr lang="en-GB" sz="1200" dirty="0"/>
              <a:t>Case study / worked example</a:t>
            </a:r>
          </a:p>
        </p:txBody>
      </p:sp>
      <p:sp>
        <p:nvSpPr>
          <p:cNvPr id="16" name="Rectangle 15"/>
          <p:cNvSpPr/>
          <p:nvPr/>
        </p:nvSpPr>
        <p:spPr>
          <a:xfrm>
            <a:off x="251023" y="5827448"/>
            <a:ext cx="288031" cy="21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32232" y="5796960"/>
            <a:ext cx="888577" cy="276999"/>
          </a:xfrm>
          <a:prstGeom prst="rect">
            <a:avLst/>
          </a:prstGeom>
          <a:noFill/>
        </p:spPr>
        <p:txBody>
          <a:bodyPr wrap="none" rtlCol="0">
            <a:spAutoFit/>
          </a:bodyPr>
          <a:lstStyle/>
          <a:p>
            <a:r>
              <a:rPr lang="en-GB" sz="1200" dirty="0"/>
              <a:t>No analysis</a:t>
            </a:r>
          </a:p>
        </p:txBody>
      </p:sp>
      <p:graphicFrame>
        <p:nvGraphicFramePr>
          <p:cNvPr id="20" name="Chart 19">
            <a:extLst>
              <a:ext uri="{FF2B5EF4-FFF2-40B4-BE49-F238E27FC236}">
                <a16:creationId xmlns:a16="http://schemas.microsoft.com/office/drawing/2014/main" id="{00000000-0008-0000-1B00-000008000000}"/>
              </a:ext>
            </a:extLst>
          </p:cNvPr>
          <p:cNvGraphicFramePr>
            <a:graphicFrameLocks/>
          </p:cNvGraphicFramePr>
          <p:nvPr>
            <p:extLst>
              <p:ext uri="{D42A27DB-BD31-4B8C-83A1-F6EECF244321}">
                <p14:modId xmlns:p14="http://schemas.microsoft.com/office/powerpoint/2010/main" val="3878571108"/>
              </p:ext>
            </p:extLst>
          </p:nvPr>
        </p:nvGraphicFramePr>
        <p:xfrm>
          <a:off x="3059832" y="1268760"/>
          <a:ext cx="3103268" cy="2819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00000000-0008-0000-1B00-000009000000}"/>
              </a:ext>
            </a:extLst>
          </p:cNvPr>
          <p:cNvGraphicFramePr>
            <a:graphicFrameLocks/>
          </p:cNvGraphicFramePr>
          <p:nvPr>
            <p:extLst>
              <p:ext uri="{D42A27DB-BD31-4B8C-83A1-F6EECF244321}">
                <p14:modId xmlns:p14="http://schemas.microsoft.com/office/powerpoint/2010/main" val="1473391954"/>
              </p:ext>
            </p:extLst>
          </p:nvPr>
        </p:nvGraphicFramePr>
        <p:xfrm>
          <a:off x="5947077" y="1268760"/>
          <a:ext cx="3152929" cy="2808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00000000-0008-0000-1B00-00000A000000}"/>
              </a:ext>
            </a:extLst>
          </p:cNvPr>
          <p:cNvGraphicFramePr>
            <a:graphicFrameLocks/>
          </p:cNvGraphicFramePr>
          <p:nvPr>
            <p:extLst>
              <p:ext uri="{D42A27DB-BD31-4B8C-83A1-F6EECF244321}">
                <p14:modId xmlns:p14="http://schemas.microsoft.com/office/powerpoint/2010/main" val="3212017325"/>
              </p:ext>
            </p:extLst>
          </p:nvPr>
        </p:nvGraphicFramePr>
        <p:xfrm>
          <a:off x="-26992" y="1268760"/>
          <a:ext cx="3271406" cy="2736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00000000-0008-0000-1B00-00000B000000}"/>
              </a:ext>
            </a:extLst>
          </p:cNvPr>
          <p:cNvGraphicFramePr>
            <a:graphicFrameLocks/>
          </p:cNvGraphicFramePr>
          <p:nvPr>
            <p:extLst>
              <p:ext uri="{D42A27DB-BD31-4B8C-83A1-F6EECF244321}">
                <p14:modId xmlns:p14="http://schemas.microsoft.com/office/powerpoint/2010/main" val="1832964719"/>
              </p:ext>
            </p:extLst>
          </p:nvPr>
        </p:nvGraphicFramePr>
        <p:xfrm>
          <a:off x="6317067" y="4185256"/>
          <a:ext cx="2627005" cy="26727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EC26958B-0C8A-42FC-AE91-845F7A93FE59}"/>
              </a:ext>
            </a:extLst>
          </p:cNvPr>
          <p:cNvGraphicFramePr>
            <a:graphicFrameLocks/>
          </p:cNvGraphicFramePr>
          <p:nvPr>
            <p:extLst>
              <p:ext uri="{D42A27DB-BD31-4B8C-83A1-F6EECF244321}">
                <p14:modId xmlns:p14="http://schemas.microsoft.com/office/powerpoint/2010/main" val="4278824"/>
              </p:ext>
            </p:extLst>
          </p:nvPr>
        </p:nvGraphicFramePr>
        <p:xfrm>
          <a:off x="3067728" y="4136745"/>
          <a:ext cx="3103825" cy="27212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974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80" y="99443"/>
            <a:ext cx="8255620" cy="953293"/>
          </a:xfrm>
        </p:spPr>
        <p:txBody>
          <a:bodyPr/>
          <a:lstStyle/>
          <a:p>
            <a:r>
              <a:rPr lang="en-GB" sz="3200" dirty="0"/>
              <a:t>Survey: “What in your opinion are the main gaps the current available guidance on costing?” </a:t>
            </a:r>
          </a:p>
        </p:txBody>
      </p:sp>
      <p:graphicFrame>
        <p:nvGraphicFramePr>
          <p:cNvPr id="5" name="Chart 4">
            <a:extLst>
              <a:ext uri="{FF2B5EF4-FFF2-40B4-BE49-F238E27FC236}">
                <a16:creationId xmlns:a16="http://schemas.microsoft.com/office/drawing/2014/main" id="{11F6F069-1F02-49C6-A717-079A916AC938}"/>
              </a:ext>
            </a:extLst>
          </p:cNvPr>
          <p:cNvGraphicFramePr>
            <a:graphicFrameLocks/>
          </p:cNvGraphicFramePr>
          <p:nvPr>
            <p:extLst>
              <p:ext uri="{D42A27DB-BD31-4B8C-83A1-F6EECF244321}">
                <p14:modId xmlns:p14="http://schemas.microsoft.com/office/powerpoint/2010/main" val="3885327698"/>
              </p:ext>
            </p:extLst>
          </p:nvPr>
        </p:nvGraphicFramePr>
        <p:xfrm>
          <a:off x="251520" y="1556792"/>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806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 and future work</a:t>
            </a:r>
          </a:p>
        </p:txBody>
      </p:sp>
      <p:sp>
        <p:nvSpPr>
          <p:cNvPr id="3" name="Content Placeholder 2"/>
          <p:cNvSpPr>
            <a:spLocks noGrp="1"/>
          </p:cNvSpPr>
          <p:nvPr>
            <p:ph idx="1"/>
          </p:nvPr>
        </p:nvSpPr>
        <p:spPr>
          <a:xfrm>
            <a:off x="444500" y="1268760"/>
            <a:ext cx="8229600" cy="5328592"/>
          </a:xfrm>
        </p:spPr>
        <p:txBody>
          <a:bodyPr/>
          <a:lstStyle/>
          <a:p>
            <a:r>
              <a:rPr lang="en-GB" sz="2400" dirty="0"/>
              <a:t>We see a lot of publications, many on single issues</a:t>
            </a:r>
          </a:p>
          <a:p>
            <a:r>
              <a:rPr lang="en-GB" sz="2400" dirty="0"/>
              <a:t>High-level principles on costing do receive citations, but do not provide detailed guidance on costing  </a:t>
            </a:r>
          </a:p>
          <a:p>
            <a:r>
              <a:rPr lang="en-GB" sz="2400" dirty="0"/>
              <a:t>Some detailed guidance (mostly disease-specific), but this is less frequently cited</a:t>
            </a:r>
          </a:p>
          <a:p>
            <a:r>
              <a:rPr lang="en-GB" sz="2400" dirty="0"/>
              <a:t>While there are a number of citations for financial planning/management issues, majority of citations are for economic evaluation purposes</a:t>
            </a:r>
          </a:p>
          <a:p>
            <a:endParaRPr lang="en-GB" sz="1100" dirty="0"/>
          </a:p>
          <a:p>
            <a:r>
              <a:rPr lang="en-GB" sz="2400" dirty="0"/>
              <a:t>This gives us a solid base to build on – some specific guidance in methods (</a:t>
            </a:r>
            <a:r>
              <a:rPr lang="en-GB" sz="2400" dirty="0" err="1"/>
              <a:t>ie</a:t>
            </a:r>
            <a:r>
              <a:rPr lang="en-GB" sz="2400" dirty="0"/>
              <a:t>. measurement) can be useful but may not be widely recognized</a:t>
            </a:r>
          </a:p>
          <a:p>
            <a:r>
              <a:rPr lang="en-GB" sz="2400" dirty="0"/>
              <a:t>However there is still a clear need for improving standards in costing </a:t>
            </a:r>
          </a:p>
        </p:txBody>
      </p:sp>
    </p:spTree>
    <p:extLst>
      <p:ext uri="{BB962C8B-B14F-4D97-AF65-F5344CB8AC3E}">
        <p14:creationId xmlns:p14="http://schemas.microsoft.com/office/powerpoint/2010/main" val="77021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457200" y="1484784"/>
            <a:ext cx="8229600" cy="5112568"/>
          </a:xfrm>
        </p:spPr>
        <p:txBody>
          <a:bodyPr/>
          <a:lstStyle/>
          <a:p>
            <a:r>
              <a:rPr lang="en-GB" sz="2400" dirty="0"/>
              <a:t>Objectives of this study</a:t>
            </a:r>
          </a:p>
          <a:p>
            <a:pPr lvl="1"/>
            <a:r>
              <a:rPr lang="en-GB" sz="2400" dirty="0"/>
              <a:t>To identify current resources and gaps in the literature on costing</a:t>
            </a:r>
          </a:p>
          <a:p>
            <a:pPr lvl="1"/>
            <a:r>
              <a:rPr lang="en-GB" sz="2400" dirty="0"/>
              <a:t>To identify evidence to draw upon in development of the reference case</a:t>
            </a:r>
          </a:p>
          <a:p>
            <a:pPr lvl="1"/>
            <a:endParaRPr lang="en-GB" sz="2400" dirty="0"/>
          </a:p>
          <a:p>
            <a:r>
              <a:rPr lang="en-GB" sz="2400" dirty="0"/>
              <a:t>Approach:</a:t>
            </a:r>
          </a:p>
          <a:p>
            <a:pPr lvl="1"/>
            <a:r>
              <a:rPr lang="en-GB" sz="2400" dirty="0"/>
              <a:t>Bibliometric review </a:t>
            </a:r>
          </a:p>
          <a:p>
            <a:pPr lvl="2"/>
            <a:r>
              <a:rPr lang="en-GB" dirty="0"/>
              <a:t>application of quantitative analysis and statistics to publications such as journal articles and their accompanying citation counts</a:t>
            </a:r>
          </a:p>
          <a:p>
            <a:pPr lvl="1"/>
            <a:r>
              <a:rPr lang="en-GB" sz="2400" dirty="0"/>
              <a:t>Survey</a:t>
            </a:r>
          </a:p>
        </p:txBody>
      </p:sp>
    </p:spTree>
    <p:extLst>
      <p:ext uri="{BB962C8B-B14F-4D97-AF65-F5344CB8AC3E}">
        <p14:creationId xmlns:p14="http://schemas.microsoft.com/office/powerpoint/2010/main" val="220318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Bibliometric review: Search Strategy</a:t>
            </a:r>
          </a:p>
        </p:txBody>
      </p:sp>
      <p:sp>
        <p:nvSpPr>
          <p:cNvPr id="5" name="Content Placeholder 4">
            <a:extLst>
              <a:ext uri="{FF2B5EF4-FFF2-40B4-BE49-F238E27FC236}">
                <a16:creationId xmlns:a16="http://schemas.microsoft.com/office/drawing/2014/main" id="{045F5C6D-9921-4510-9EFF-A3E8FD3A3018}"/>
              </a:ext>
            </a:extLst>
          </p:cNvPr>
          <p:cNvSpPr>
            <a:spLocks noGrp="1"/>
          </p:cNvSpPr>
          <p:nvPr>
            <p:ph idx="1"/>
          </p:nvPr>
        </p:nvSpPr>
        <p:spPr>
          <a:xfrm>
            <a:off x="395536" y="1350639"/>
            <a:ext cx="3322712" cy="4454625"/>
          </a:xfrm>
        </p:spPr>
        <p:txBody>
          <a:bodyPr/>
          <a:lstStyle/>
          <a:p>
            <a:pPr marL="0" indent="0">
              <a:buNone/>
            </a:pPr>
            <a:r>
              <a:rPr lang="en-GB" sz="1600" b="1" dirty="0"/>
              <a:t>Sources:</a:t>
            </a:r>
          </a:p>
          <a:p>
            <a:endParaRPr lang="en-GB" sz="900" dirty="0"/>
          </a:p>
          <a:p>
            <a:r>
              <a:rPr lang="en-GB" sz="1600" dirty="0"/>
              <a:t>Consultation of experts</a:t>
            </a:r>
          </a:p>
          <a:p>
            <a:r>
              <a:rPr lang="en-GB" sz="1600" dirty="0"/>
              <a:t>Databases</a:t>
            </a:r>
          </a:p>
          <a:p>
            <a:pPr lvl="1"/>
            <a:r>
              <a:rPr lang="en-GB" sz="1600" dirty="0" err="1"/>
              <a:t>Pubmed</a:t>
            </a:r>
            <a:endParaRPr lang="en-GB" sz="1600" dirty="0"/>
          </a:p>
          <a:p>
            <a:pPr lvl="1"/>
            <a:r>
              <a:rPr lang="en-GB" sz="1600" dirty="0" err="1"/>
              <a:t>Econlit</a:t>
            </a:r>
            <a:r>
              <a:rPr lang="en-GB" sz="1600" dirty="0"/>
              <a:t> </a:t>
            </a:r>
          </a:p>
          <a:p>
            <a:pPr lvl="1"/>
            <a:r>
              <a:rPr lang="en-GB" sz="1600" dirty="0"/>
              <a:t>Global Health</a:t>
            </a:r>
          </a:p>
          <a:p>
            <a:pPr lvl="1"/>
            <a:r>
              <a:rPr lang="en-GB" sz="1600" dirty="0" err="1"/>
              <a:t>Embase</a:t>
            </a:r>
            <a:endParaRPr lang="en-GB" sz="1600" dirty="0"/>
          </a:p>
          <a:p>
            <a:pPr lvl="1"/>
            <a:r>
              <a:rPr lang="en-GB" sz="1600" dirty="0"/>
              <a:t>Web of Science</a:t>
            </a:r>
          </a:p>
          <a:p>
            <a:pPr lvl="1"/>
            <a:r>
              <a:rPr lang="en-GB" sz="1600" dirty="0"/>
              <a:t>IBSS</a:t>
            </a:r>
          </a:p>
          <a:p>
            <a:r>
              <a:rPr lang="en-GB" sz="1600" dirty="0"/>
              <a:t>Manual searches</a:t>
            </a:r>
          </a:p>
          <a:p>
            <a:pPr lvl="1"/>
            <a:r>
              <a:rPr lang="en-GB" sz="1600" dirty="0"/>
              <a:t>WHO</a:t>
            </a:r>
          </a:p>
          <a:p>
            <a:pPr lvl="1"/>
            <a:r>
              <a:rPr lang="en-GB" sz="1600" dirty="0"/>
              <a:t>UNAIDS</a:t>
            </a:r>
          </a:p>
          <a:p>
            <a:pPr lvl="1"/>
            <a:r>
              <a:rPr lang="en-GB" sz="1600" dirty="0"/>
              <a:t>World Bank</a:t>
            </a:r>
          </a:p>
          <a:p>
            <a:r>
              <a:rPr lang="en-GB" sz="1600" dirty="0"/>
              <a:t>Snowballing</a:t>
            </a:r>
          </a:p>
          <a:p>
            <a:pPr lvl="1"/>
            <a:endParaRPr lang="en-GB" sz="1600" dirty="0"/>
          </a:p>
        </p:txBody>
      </p:sp>
      <p:sp>
        <p:nvSpPr>
          <p:cNvPr id="6" name="TextBox 5">
            <a:extLst>
              <a:ext uri="{FF2B5EF4-FFF2-40B4-BE49-F238E27FC236}">
                <a16:creationId xmlns:a16="http://schemas.microsoft.com/office/drawing/2014/main" id="{8F577259-C826-4BFE-8057-708774859117}"/>
              </a:ext>
            </a:extLst>
          </p:cNvPr>
          <p:cNvSpPr txBox="1"/>
          <p:nvPr/>
        </p:nvSpPr>
        <p:spPr>
          <a:xfrm>
            <a:off x="3934272" y="1304176"/>
            <a:ext cx="4752528" cy="5509200"/>
          </a:xfrm>
          <a:prstGeom prst="rect">
            <a:avLst/>
          </a:prstGeom>
          <a:noFill/>
        </p:spPr>
        <p:txBody>
          <a:bodyPr wrap="square" rtlCol="0">
            <a:spAutoFit/>
          </a:bodyPr>
          <a:lstStyle/>
          <a:p>
            <a:r>
              <a:rPr lang="en-GB" sz="1600" b="1" dirty="0"/>
              <a:t>Search terms:</a:t>
            </a:r>
          </a:p>
          <a:p>
            <a:endParaRPr lang="en-GB" sz="1600" dirty="0"/>
          </a:p>
          <a:p>
            <a:pPr lvl="0">
              <a:defRPr/>
            </a:pPr>
            <a:r>
              <a:rPr lang="en-GB" sz="1600" dirty="0"/>
              <a:t>Search #1: </a:t>
            </a:r>
            <a:endParaRPr lang="en-GB" sz="1600" b="1" dirty="0"/>
          </a:p>
          <a:p>
            <a:pPr fontAlgn="t"/>
            <a:r>
              <a:rPr lang="en-GB" sz="1600" dirty="0">
                <a:solidFill>
                  <a:schemeClr val="dk1"/>
                </a:solidFill>
              </a:rPr>
              <a:t>("costing" or (cost collect*) or (cost </a:t>
            </a:r>
            <a:r>
              <a:rPr lang="en-GB" sz="1600" dirty="0" err="1">
                <a:solidFill>
                  <a:schemeClr val="dk1"/>
                </a:solidFill>
              </a:rPr>
              <a:t>estimat</a:t>
            </a:r>
            <a:r>
              <a:rPr lang="en-GB" sz="1600" dirty="0">
                <a:solidFill>
                  <a:schemeClr val="dk1"/>
                </a:solidFill>
              </a:rPr>
              <a:t>*) or (cost </a:t>
            </a:r>
            <a:r>
              <a:rPr lang="en-GB" sz="1600" dirty="0" err="1">
                <a:solidFill>
                  <a:schemeClr val="dk1"/>
                </a:solidFill>
              </a:rPr>
              <a:t>measur</a:t>
            </a:r>
            <a:r>
              <a:rPr lang="en-GB" sz="1600" dirty="0">
                <a:solidFill>
                  <a:schemeClr val="dk1"/>
                </a:solidFill>
              </a:rPr>
              <a:t>*) or (cost </a:t>
            </a:r>
            <a:r>
              <a:rPr lang="en-GB" sz="1600" dirty="0" err="1">
                <a:solidFill>
                  <a:schemeClr val="dk1"/>
                </a:solidFill>
              </a:rPr>
              <a:t>valu</a:t>
            </a:r>
            <a:r>
              <a:rPr lang="en-GB" sz="1600" dirty="0">
                <a:solidFill>
                  <a:schemeClr val="dk1"/>
                </a:solidFill>
              </a:rPr>
              <a:t>*) or (cost </a:t>
            </a:r>
            <a:r>
              <a:rPr lang="en-GB" sz="1600" dirty="0" err="1">
                <a:solidFill>
                  <a:schemeClr val="dk1"/>
                </a:solidFill>
              </a:rPr>
              <a:t>calculat</a:t>
            </a:r>
            <a:r>
              <a:rPr lang="en-GB" sz="1600" dirty="0">
                <a:solidFill>
                  <a:schemeClr val="dk1"/>
                </a:solidFill>
              </a:rPr>
              <a:t>*) or (cost </a:t>
            </a:r>
            <a:r>
              <a:rPr lang="en-GB" sz="1600" dirty="0" err="1">
                <a:solidFill>
                  <a:schemeClr val="dk1"/>
                </a:solidFill>
              </a:rPr>
              <a:t>analys</a:t>
            </a:r>
            <a:r>
              <a:rPr lang="en-GB" sz="1600" dirty="0">
                <a:solidFill>
                  <a:schemeClr val="dk1"/>
                </a:solidFill>
              </a:rPr>
              <a:t>*))</a:t>
            </a:r>
          </a:p>
          <a:p>
            <a:pPr fontAlgn="t"/>
            <a:r>
              <a:rPr lang="en-GB" sz="1600" dirty="0">
                <a:solidFill>
                  <a:schemeClr val="dk1"/>
                </a:solidFill>
              </a:rPr>
              <a:t>AND</a:t>
            </a:r>
          </a:p>
          <a:p>
            <a:pPr fontAlgn="t"/>
            <a:r>
              <a:rPr lang="en-GB" sz="1600" dirty="0">
                <a:solidFill>
                  <a:schemeClr val="dk1"/>
                </a:solidFill>
              </a:rPr>
              <a:t>(method$ or methodology or valid* or </a:t>
            </a:r>
            <a:r>
              <a:rPr lang="en-GB" sz="1600" dirty="0" err="1">
                <a:solidFill>
                  <a:schemeClr val="dk1"/>
                </a:solidFill>
              </a:rPr>
              <a:t>generalizab</a:t>
            </a:r>
            <a:r>
              <a:rPr lang="en-GB" sz="1600" dirty="0">
                <a:solidFill>
                  <a:schemeClr val="dk1"/>
                </a:solidFill>
              </a:rPr>
              <a:t>* or </a:t>
            </a:r>
            <a:r>
              <a:rPr lang="en-GB" sz="1600" dirty="0" err="1">
                <a:solidFill>
                  <a:schemeClr val="dk1"/>
                </a:solidFill>
              </a:rPr>
              <a:t>compar</a:t>
            </a:r>
            <a:r>
              <a:rPr lang="en-GB" sz="1600" dirty="0">
                <a:solidFill>
                  <a:schemeClr val="dk1"/>
                </a:solidFill>
              </a:rPr>
              <a:t>* or approach* or standard$ or guideline$ or recommendation$ or </a:t>
            </a:r>
            <a:r>
              <a:rPr lang="en-GB" sz="1600" dirty="0" err="1">
                <a:solidFill>
                  <a:schemeClr val="dk1"/>
                </a:solidFill>
              </a:rPr>
              <a:t>accura</a:t>
            </a:r>
            <a:r>
              <a:rPr lang="en-GB" sz="1600" dirty="0">
                <a:solidFill>
                  <a:schemeClr val="dk1"/>
                </a:solidFill>
              </a:rPr>
              <a:t>* or bias)</a:t>
            </a:r>
            <a:endParaRPr lang="en-GB" sz="1600" b="1" dirty="0"/>
          </a:p>
          <a:p>
            <a:endParaRPr lang="en-GB" sz="1600" dirty="0"/>
          </a:p>
          <a:p>
            <a:r>
              <a:rPr lang="en-GB" sz="1600" dirty="0"/>
              <a:t>Search #2</a:t>
            </a:r>
          </a:p>
          <a:p>
            <a:pPr fontAlgn="t"/>
            <a:r>
              <a:rPr lang="en-GB" sz="1600" dirty="0" err="1">
                <a:solidFill>
                  <a:schemeClr val="dk1"/>
                </a:solidFill>
              </a:rPr>
              <a:t>productiv</a:t>
            </a:r>
            <a:r>
              <a:rPr lang="en-GB" sz="1600" dirty="0">
                <a:solidFill>
                  <a:schemeClr val="dk1"/>
                </a:solidFill>
              </a:rPr>
              <a:t>* or indirect or opportunity or patient or direct or "out of pocket" or "out-of-pocket" AND cost* or loss or burden or expenditure* or spend* or economic</a:t>
            </a:r>
          </a:p>
          <a:p>
            <a:pPr fontAlgn="t"/>
            <a:r>
              <a:rPr lang="en-GB" sz="1600" dirty="0">
                <a:solidFill>
                  <a:schemeClr val="dk1"/>
                </a:solidFill>
              </a:rPr>
              <a:t>OR</a:t>
            </a:r>
            <a:endParaRPr lang="en-GB" sz="1600" dirty="0"/>
          </a:p>
          <a:p>
            <a:pPr fontAlgn="t"/>
            <a:r>
              <a:rPr lang="en-GB" sz="1600" dirty="0">
                <a:solidFill>
                  <a:schemeClr val="dk1"/>
                </a:solidFill>
              </a:rPr>
              <a:t>(</a:t>
            </a:r>
            <a:r>
              <a:rPr lang="en-GB" sz="1600" dirty="0" err="1">
                <a:solidFill>
                  <a:schemeClr val="dk1"/>
                </a:solidFill>
              </a:rPr>
              <a:t>catastroph</a:t>
            </a:r>
            <a:r>
              <a:rPr lang="en-GB" sz="1600" dirty="0">
                <a:solidFill>
                  <a:schemeClr val="dk1"/>
                </a:solidFill>
              </a:rPr>
              <a:t>* or impoverish*) </a:t>
            </a:r>
          </a:p>
          <a:p>
            <a:pPr fontAlgn="t"/>
            <a:r>
              <a:rPr lang="en-GB" sz="1600" dirty="0">
                <a:solidFill>
                  <a:schemeClr val="dk1"/>
                </a:solidFill>
              </a:rPr>
              <a:t>AND</a:t>
            </a:r>
          </a:p>
          <a:p>
            <a:pPr fontAlgn="t"/>
            <a:r>
              <a:rPr lang="en-GB" sz="1600" dirty="0">
                <a:solidFill>
                  <a:schemeClr val="dk1"/>
                </a:solidFill>
              </a:rPr>
              <a:t>(</a:t>
            </a:r>
            <a:r>
              <a:rPr lang="en-GB" sz="1600" dirty="0" err="1">
                <a:solidFill>
                  <a:schemeClr val="dk1"/>
                </a:solidFill>
              </a:rPr>
              <a:t>measur</a:t>
            </a:r>
            <a:r>
              <a:rPr lang="en-GB" sz="1600" dirty="0">
                <a:solidFill>
                  <a:schemeClr val="dk1"/>
                </a:solidFill>
              </a:rPr>
              <a:t>* or collect* or </a:t>
            </a:r>
            <a:r>
              <a:rPr lang="en-GB" sz="1600" dirty="0" err="1">
                <a:solidFill>
                  <a:schemeClr val="dk1"/>
                </a:solidFill>
              </a:rPr>
              <a:t>valu</a:t>
            </a:r>
            <a:r>
              <a:rPr lang="en-GB" sz="1600" dirty="0">
                <a:solidFill>
                  <a:schemeClr val="dk1"/>
                </a:solidFill>
              </a:rPr>
              <a:t>* or </a:t>
            </a:r>
            <a:r>
              <a:rPr lang="en-GB" sz="1600" dirty="0" err="1">
                <a:solidFill>
                  <a:schemeClr val="dk1"/>
                </a:solidFill>
              </a:rPr>
              <a:t>calculat</a:t>
            </a:r>
            <a:r>
              <a:rPr lang="en-GB" sz="1600" dirty="0">
                <a:solidFill>
                  <a:schemeClr val="dk1"/>
                </a:solidFill>
              </a:rPr>
              <a:t>* or method* or </a:t>
            </a:r>
            <a:r>
              <a:rPr lang="en-GB" sz="1600" dirty="0" err="1">
                <a:solidFill>
                  <a:schemeClr val="dk1"/>
                </a:solidFill>
              </a:rPr>
              <a:t>analys</a:t>
            </a:r>
            <a:r>
              <a:rPr lang="en-GB" sz="1600" dirty="0">
                <a:solidFill>
                  <a:schemeClr val="dk1"/>
                </a:solidFill>
              </a:rPr>
              <a:t>* or </a:t>
            </a:r>
            <a:r>
              <a:rPr lang="en-GB" sz="1600" dirty="0" err="1">
                <a:solidFill>
                  <a:schemeClr val="dk1"/>
                </a:solidFill>
              </a:rPr>
              <a:t>estimat</a:t>
            </a:r>
            <a:r>
              <a:rPr lang="en-GB" sz="1600" dirty="0">
                <a:solidFill>
                  <a:schemeClr val="dk1"/>
                </a:solidFill>
              </a:rPr>
              <a:t>*) </a:t>
            </a:r>
            <a:endParaRPr lang="en-GB" sz="1600" b="1" dirty="0"/>
          </a:p>
          <a:p>
            <a:endParaRPr lang="en-GB" sz="1600" dirty="0"/>
          </a:p>
        </p:txBody>
      </p:sp>
    </p:spTree>
    <p:extLst>
      <p:ext uri="{BB962C8B-B14F-4D97-AF65-F5344CB8AC3E}">
        <p14:creationId xmlns:p14="http://schemas.microsoft.com/office/powerpoint/2010/main" val="338715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D2D26C-F390-4038-B58A-2552F2A93F5B}"/>
              </a:ext>
            </a:extLst>
          </p:cNvPr>
          <p:cNvSpPr>
            <a:spLocks noGrp="1"/>
          </p:cNvSpPr>
          <p:nvPr>
            <p:ph type="title"/>
          </p:nvPr>
        </p:nvSpPr>
        <p:spPr>
          <a:xfrm>
            <a:off x="431180" y="265907"/>
            <a:ext cx="8255620" cy="877093"/>
          </a:xfrm>
        </p:spPr>
        <p:txBody>
          <a:bodyPr/>
          <a:lstStyle/>
          <a:p>
            <a:r>
              <a:rPr lang="en-GB" sz="4000" dirty="0"/>
              <a:t>Bibliometric review: Search Strategy</a:t>
            </a:r>
          </a:p>
        </p:txBody>
      </p:sp>
      <p:pic>
        <p:nvPicPr>
          <p:cNvPr id="3" name="Picture 2"/>
          <p:cNvPicPr>
            <a:picLocks noChangeAspect="1"/>
          </p:cNvPicPr>
          <p:nvPr/>
        </p:nvPicPr>
        <p:blipFill>
          <a:blip r:embed="rId3"/>
          <a:stretch>
            <a:fillRect/>
          </a:stretch>
        </p:blipFill>
        <p:spPr>
          <a:xfrm>
            <a:off x="35496" y="1287016"/>
            <a:ext cx="9044372" cy="5454352"/>
          </a:xfrm>
          <a:prstGeom prst="rect">
            <a:avLst/>
          </a:prstGeom>
        </p:spPr>
      </p:pic>
    </p:spTree>
    <p:extLst>
      <p:ext uri="{BB962C8B-B14F-4D97-AF65-F5344CB8AC3E}">
        <p14:creationId xmlns:p14="http://schemas.microsoft.com/office/powerpoint/2010/main" val="395899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80" y="476672"/>
            <a:ext cx="8255620" cy="742528"/>
          </a:xfrm>
        </p:spPr>
        <p:txBody>
          <a:bodyPr/>
          <a:lstStyle/>
          <a:p>
            <a:r>
              <a:rPr lang="en-GB" sz="3600" dirty="0"/>
              <a:t>Costing Tools – not included in the review</a:t>
            </a:r>
          </a:p>
        </p:txBody>
      </p:sp>
      <p:sp>
        <p:nvSpPr>
          <p:cNvPr id="3" name="Content Placeholder 2"/>
          <p:cNvSpPr>
            <a:spLocks noGrp="1"/>
          </p:cNvSpPr>
          <p:nvPr>
            <p:ph idx="1"/>
          </p:nvPr>
        </p:nvSpPr>
        <p:spPr>
          <a:xfrm>
            <a:off x="457200" y="1628800"/>
            <a:ext cx="8229600" cy="4896544"/>
          </a:xfrm>
        </p:spPr>
        <p:txBody>
          <a:bodyPr numCol="2"/>
          <a:lstStyle/>
          <a:p>
            <a:pPr marL="0" indent="0">
              <a:spcBef>
                <a:spcPts val="0"/>
              </a:spcBef>
              <a:buNone/>
            </a:pPr>
            <a:r>
              <a:rPr lang="en-US" sz="1400" b="1" dirty="0"/>
              <a:t>HIV tools</a:t>
            </a:r>
            <a:endParaRPr lang="en-GB" sz="1400" dirty="0"/>
          </a:p>
          <a:p>
            <a:pPr>
              <a:spcBef>
                <a:spcPts val="0"/>
              </a:spcBef>
            </a:pPr>
            <a:r>
              <a:rPr lang="en-US" sz="1400" dirty="0"/>
              <a:t>Goals </a:t>
            </a:r>
            <a:endParaRPr lang="en-GB" sz="1400" dirty="0"/>
          </a:p>
          <a:p>
            <a:pPr>
              <a:spcBef>
                <a:spcPts val="0"/>
              </a:spcBef>
            </a:pPr>
            <a:r>
              <a:rPr lang="en-US" sz="1400" dirty="0"/>
              <a:t>Resource Needs Module </a:t>
            </a:r>
            <a:endParaRPr lang="en-GB" sz="1400" dirty="0"/>
          </a:p>
          <a:p>
            <a:pPr>
              <a:spcBef>
                <a:spcPts val="0"/>
              </a:spcBef>
            </a:pPr>
            <a:r>
              <a:rPr lang="en-US" sz="1400" dirty="0"/>
              <a:t>Decision-Makers’ Program Planning Tool (DMPPT) </a:t>
            </a:r>
            <a:endParaRPr lang="en-GB" sz="1400" dirty="0"/>
          </a:p>
          <a:p>
            <a:pPr>
              <a:spcBef>
                <a:spcPts val="0"/>
              </a:spcBef>
            </a:pPr>
            <a:r>
              <a:rPr lang="en-US" sz="1400" dirty="0"/>
              <a:t>Future ART Costs</a:t>
            </a:r>
            <a:endParaRPr lang="en-GB" sz="1400" dirty="0"/>
          </a:p>
          <a:p>
            <a:pPr>
              <a:spcBef>
                <a:spcPts val="0"/>
              </a:spcBef>
            </a:pPr>
            <a:r>
              <a:rPr lang="en-US" sz="1400" dirty="0"/>
              <a:t>PMTCT </a:t>
            </a:r>
            <a:endParaRPr lang="en-GB" sz="1400" dirty="0"/>
          </a:p>
          <a:p>
            <a:pPr>
              <a:spcBef>
                <a:spcPts val="0"/>
              </a:spcBef>
            </a:pPr>
            <a:r>
              <a:rPr lang="en-US" sz="1400" dirty="0"/>
              <a:t>Optima</a:t>
            </a:r>
            <a:endParaRPr lang="en-GB" sz="1400" dirty="0"/>
          </a:p>
          <a:p>
            <a:pPr>
              <a:spcBef>
                <a:spcPts val="0"/>
              </a:spcBef>
            </a:pPr>
            <a:r>
              <a:rPr lang="en-US" sz="1400" dirty="0"/>
              <a:t>ASAP HIV/AIDS Costing Tool</a:t>
            </a:r>
            <a:endParaRPr lang="en-GB" sz="1400" dirty="0"/>
          </a:p>
          <a:p>
            <a:pPr>
              <a:spcBef>
                <a:spcPts val="0"/>
              </a:spcBef>
            </a:pPr>
            <a:r>
              <a:rPr lang="en-US" sz="1400" dirty="0"/>
              <a:t>VCT Costing checklist </a:t>
            </a:r>
            <a:endParaRPr lang="en-GB" sz="1400" dirty="0"/>
          </a:p>
          <a:p>
            <a:pPr>
              <a:spcBef>
                <a:spcPts val="0"/>
              </a:spcBef>
            </a:pPr>
            <a:r>
              <a:rPr lang="en-US" sz="1400" dirty="0"/>
              <a:t> AIDS Impact Model for Business (AIM-B)</a:t>
            </a:r>
            <a:endParaRPr lang="en-GB" sz="1400" dirty="0"/>
          </a:p>
          <a:p>
            <a:pPr>
              <a:spcBef>
                <a:spcPts val="0"/>
              </a:spcBef>
            </a:pPr>
            <a:r>
              <a:rPr lang="en-US" sz="1400" dirty="0"/>
              <a:t>Antiretroviral Therapy Unit Cost Spreadsheet</a:t>
            </a:r>
            <a:endParaRPr lang="en-GB" sz="1400" dirty="0"/>
          </a:p>
          <a:p>
            <a:pPr>
              <a:spcBef>
                <a:spcPts val="0"/>
              </a:spcBef>
            </a:pPr>
            <a:r>
              <a:rPr lang="en-US" sz="1400" dirty="0"/>
              <a:t>HIV Testing and Counseling Service Delivery Costing Model (HSDC)</a:t>
            </a:r>
            <a:endParaRPr lang="en-GB" sz="1400" dirty="0"/>
          </a:p>
          <a:p>
            <a:pPr>
              <a:spcBef>
                <a:spcPts val="0"/>
              </a:spcBef>
            </a:pPr>
            <a:r>
              <a:rPr lang="en-US" sz="1400" dirty="0"/>
              <a:t>Key Populations Costing Workbook</a:t>
            </a:r>
            <a:endParaRPr lang="en-GB" sz="1400" dirty="0"/>
          </a:p>
          <a:p>
            <a:pPr>
              <a:spcBef>
                <a:spcPts val="0"/>
              </a:spcBef>
            </a:pPr>
            <a:r>
              <a:rPr lang="en-US" sz="1400" dirty="0"/>
              <a:t>Medication-Assisted Therapy Costing Worksheet</a:t>
            </a:r>
            <a:endParaRPr lang="en-GB" sz="1400" dirty="0"/>
          </a:p>
          <a:p>
            <a:pPr>
              <a:spcBef>
                <a:spcPts val="0"/>
              </a:spcBef>
            </a:pPr>
            <a:r>
              <a:rPr lang="en-US" sz="1400" dirty="0"/>
              <a:t>PMTCT and Pediatric ART Costing Tools (PMTCT/</a:t>
            </a:r>
            <a:r>
              <a:rPr lang="en-US" sz="1400" dirty="0" err="1"/>
              <a:t>Peds</a:t>
            </a:r>
            <a:r>
              <a:rPr lang="en-US" sz="1400" dirty="0"/>
              <a:t>)</a:t>
            </a:r>
            <a:endParaRPr lang="en-GB" sz="1400" dirty="0"/>
          </a:p>
          <a:p>
            <a:pPr>
              <a:spcBef>
                <a:spcPts val="0"/>
              </a:spcBef>
            </a:pPr>
            <a:endParaRPr lang="en-GB" sz="1400" dirty="0"/>
          </a:p>
          <a:p>
            <a:pPr marL="0" indent="0">
              <a:spcBef>
                <a:spcPts val="0"/>
              </a:spcBef>
              <a:buNone/>
            </a:pPr>
            <a:r>
              <a:rPr lang="en-US" sz="1400" b="1" dirty="0"/>
              <a:t>TB tools</a:t>
            </a:r>
            <a:endParaRPr lang="en-GB" sz="1400" dirty="0"/>
          </a:p>
          <a:p>
            <a:pPr>
              <a:spcBef>
                <a:spcPts val="0"/>
              </a:spcBef>
            </a:pPr>
            <a:r>
              <a:rPr lang="en-US" sz="1400" dirty="0"/>
              <a:t>TB Impact Model and Estimates (TIME)</a:t>
            </a:r>
            <a:endParaRPr lang="en-GB" sz="1400" dirty="0"/>
          </a:p>
          <a:p>
            <a:pPr>
              <a:spcBef>
                <a:spcPts val="0"/>
              </a:spcBef>
            </a:pPr>
            <a:r>
              <a:rPr lang="en-US" sz="1400" dirty="0"/>
              <a:t>Planning and Budgeting for TB </a:t>
            </a:r>
            <a:endParaRPr lang="en-GB" sz="1400" dirty="0"/>
          </a:p>
          <a:p>
            <a:pPr marL="0" indent="0">
              <a:spcBef>
                <a:spcPts val="0"/>
              </a:spcBef>
              <a:buNone/>
            </a:pPr>
            <a:endParaRPr lang="en-US" sz="1400" b="1" dirty="0"/>
          </a:p>
          <a:p>
            <a:pPr marL="0" indent="0">
              <a:spcBef>
                <a:spcPts val="0"/>
              </a:spcBef>
              <a:buNone/>
            </a:pPr>
            <a:r>
              <a:rPr lang="en-US" sz="1400" b="1" dirty="0"/>
              <a:t>Other tools</a:t>
            </a:r>
            <a:endParaRPr lang="en-GB" sz="1400" dirty="0"/>
          </a:p>
          <a:p>
            <a:pPr>
              <a:spcBef>
                <a:spcPts val="0"/>
              </a:spcBef>
            </a:pPr>
            <a:r>
              <a:rPr lang="en-US" sz="1400" dirty="0" err="1"/>
              <a:t>DemProj</a:t>
            </a:r>
            <a:endParaRPr lang="en-GB" sz="1400" dirty="0"/>
          </a:p>
          <a:p>
            <a:pPr>
              <a:spcBef>
                <a:spcPts val="0"/>
              </a:spcBef>
            </a:pPr>
            <a:r>
              <a:rPr lang="en-US" sz="1400" dirty="0"/>
              <a:t>AIDS Impact Mode (AIM)</a:t>
            </a:r>
            <a:endParaRPr lang="en-GB" sz="1400" dirty="0"/>
          </a:p>
          <a:p>
            <a:pPr>
              <a:spcBef>
                <a:spcPts val="0"/>
              </a:spcBef>
            </a:pPr>
            <a:r>
              <a:rPr lang="en-US" sz="1400" dirty="0"/>
              <a:t>Lives Saved Tool </a:t>
            </a:r>
            <a:endParaRPr lang="en-GB" sz="1400" dirty="0"/>
          </a:p>
          <a:p>
            <a:pPr>
              <a:spcBef>
                <a:spcPts val="0"/>
              </a:spcBef>
            </a:pPr>
            <a:r>
              <a:rPr lang="en-US" sz="1400" dirty="0" err="1"/>
              <a:t>OneHealth</a:t>
            </a:r>
            <a:r>
              <a:rPr lang="en-US" sz="1400" dirty="0"/>
              <a:t> Tool </a:t>
            </a:r>
            <a:endParaRPr lang="en-GB" sz="1400" dirty="0"/>
          </a:p>
          <a:p>
            <a:pPr>
              <a:spcBef>
                <a:spcPts val="0"/>
              </a:spcBef>
            </a:pPr>
            <a:r>
              <a:rPr lang="en-US" sz="1400" dirty="0"/>
              <a:t>Marginal Budgeting for Bottlenecks </a:t>
            </a:r>
            <a:endParaRPr lang="en-GB" sz="1400" dirty="0"/>
          </a:p>
          <a:p>
            <a:pPr>
              <a:spcBef>
                <a:spcPts val="0"/>
              </a:spcBef>
            </a:pPr>
            <a:r>
              <a:rPr lang="en-US" sz="1400" dirty="0"/>
              <a:t>Integrated Healthcare Technology Package (</a:t>
            </a:r>
            <a:r>
              <a:rPr lang="en-US" sz="1400" dirty="0" err="1"/>
              <a:t>iHTP</a:t>
            </a:r>
            <a:r>
              <a:rPr lang="en-US" sz="1400" dirty="0"/>
              <a:t>)</a:t>
            </a:r>
            <a:endParaRPr lang="en-GB" sz="1400" dirty="0"/>
          </a:p>
          <a:p>
            <a:pPr>
              <a:spcBef>
                <a:spcPts val="0"/>
              </a:spcBef>
            </a:pPr>
            <a:r>
              <a:rPr lang="en-US" sz="1400" dirty="0"/>
              <a:t>Costing and Financing Tool for Childhood Immunization </a:t>
            </a:r>
            <a:endParaRPr lang="en-GB" sz="1400" dirty="0"/>
          </a:p>
          <a:p>
            <a:pPr>
              <a:spcBef>
                <a:spcPts val="0"/>
              </a:spcBef>
            </a:pPr>
            <a:r>
              <a:rPr lang="en-US" sz="1400" dirty="0"/>
              <a:t>Integrated Health Model</a:t>
            </a:r>
            <a:endParaRPr lang="en-GB" sz="1400" dirty="0"/>
          </a:p>
          <a:p>
            <a:pPr>
              <a:spcBef>
                <a:spcPts val="0"/>
              </a:spcBef>
            </a:pPr>
            <a:r>
              <a:rPr lang="en-US" sz="1400" dirty="0"/>
              <a:t>Pipeline Monitoring and Procurement Planning </a:t>
            </a:r>
            <a:endParaRPr lang="en-GB" sz="1400" dirty="0"/>
          </a:p>
          <a:p>
            <a:pPr>
              <a:spcBef>
                <a:spcPts val="0"/>
              </a:spcBef>
            </a:pPr>
            <a:r>
              <a:rPr lang="en-US" sz="1400" dirty="0"/>
              <a:t>Supply Chain Manager </a:t>
            </a:r>
            <a:endParaRPr lang="en-GB" sz="1400" dirty="0"/>
          </a:p>
          <a:p>
            <a:pPr>
              <a:spcBef>
                <a:spcPts val="0"/>
              </a:spcBef>
            </a:pPr>
            <a:r>
              <a:rPr lang="en-US" sz="1400" dirty="0" err="1"/>
              <a:t>ProQ</a:t>
            </a:r>
            <a:r>
              <a:rPr lang="en-US" sz="1400" dirty="0"/>
              <a:t> Quantification Software for HIV Tests </a:t>
            </a:r>
            <a:endParaRPr lang="en-GB" sz="1400" dirty="0"/>
          </a:p>
          <a:p>
            <a:pPr>
              <a:spcBef>
                <a:spcPts val="0"/>
              </a:spcBef>
            </a:pPr>
            <a:r>
              <a:rPr lang="en-US" sz="1400" dirty="0"/>
              <a:t>Assessment tool for Laboratory Services and Supply Chains Database (ATLAS)</a:t>
            </a:r>
            <a:endParaRPr lang="en-GB" sz="1400" dirty="0"/>
          </a:p>
          <a:p>
            <a:pPr>
              <a:spcBef>
                <a:spcPts val="0"/>
              </a:spcBef>
            </a:pPr>
            <a:r>
              <a:rPr lang="en-US" sz="1400" dirty="0"/>
              <a:t>Cost Revenue Analysis Tool</a:t>
            </a:r>
            <a:endParaRPr lang="en-GB" sz="1400" dirty="0"/>
          </a:p>
          <a:p>
            <a:pPr>
              <a:spcBef>
                <a:spcPts val="0"/>
              </a:spcBef>
            </a:pPr>
            <a:r>
              <a:rPr lang="en-US" sz="1400" dirty="0"/>
              <a:t>Reproductive Health (RH) Costing Tool</a:t>
            </a:r>
            <a:endParaRPr lang="en-GB" sz="1400" dirty="0"/>
          </a:p>
          <a:p>
            <a:pPr>
              <a:spcBef>
                <a:spcPts val="0"/>
              </a:spcBef>
            </a:pPr>
            <a:r>
              <a:rPr lang="en-US" sz="1400" dirty="0"/>
              <a:t>Planning, Costing and Budgeting Framework (PCBF)</a:t>
            </a:r>
            <a:endParaRPr lang="en-GB" sz="1400" dirty="0"/>
          </a:p>
          <a:p>
            <a:pPr>
              <a:spcBef>
                <a:spcPts val="0"/>
              </a:spcBef>
            </a:pPr>
            <a:r>
              <a:rPr lang="en-US" sz="1400" dirty="0"/>
              <a:t>CORE Plus</a:t>
            </a:r>
            <a:endParaRPr lang="en-GB" sz="1400" dirty="0"/>
          </a:p>
        </p:txBody>
      </p:sp>
    </p:spTree>
    <p:extLst>
      <p:ext uri="{BB962C8B-B14F-4D97-AF65-F5344CB8AC3E}">
        <p14:creationId xmlns:p14="http://schemas.microsoft.com/office/powerpoint/2010/main" val="30241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ECFE-013B-464C-AFF7-882C4BEE53C6}"/>
              </a:ext>
            </a:extLst>
          </p:cNvPr>
          <p:cNvSpPr>
            <a:spLocks noGrp="1"/>
          </p:cNvSpPr>
          <p:nvPr>
            <p:ph type="title"/>
          </p:nvPr>
        </p:nvSpPr>
        <p:spPr/>
        <p:txBody>
          <a:bodyPr/>
          <a:lstStyle/>
          <a:p>
            <a:r>
              <a:rPr lang="en-GB" dirty="0"/>
              <a:t>Survey: recruitment strategy</a:t>
            </a:r>
          </a:p>
        </p:txBody>
      </p:sp>
      <p:sp>
        <p:nvSpPr>
          <p:cNvPr id="7" name="Rectangle 6">
            <a:extLst>
              <a:ext uri="{FF2B5EF4-FFF2-40B4-BE49-F238E27FC236}">
                <a16:creationId xmlns:a16="http://schemas.microsoft.com/office/drawing/2014/main" id="{E73F6D8A-956A-4EEA-97E4-B617C52FF7EA}"/>
              </a:ext>
            </a:extLst>
          </p:cNvPr>
          <p:cNvSpPr/>
          <p:nvPr/>
        </p:nvSpPr>
        <p:spPr>
          <a:xfrm>
            <a:off x="251520" y="1340768"/>
            <a:ext cx="8784976" cy="5262979"/>
          </a:xfrm>
          <a:prstGeom prst="rect">
            <a:avLst/>
          </a:prstGeom>
        </p:spPr>
        <p:txBody>
          <a:bodyPr wrap="square" numCol="2" spcCol="180000">
            <a:spAutoFit/>
          </a:bodyPr>
          <a:lstStyle/>
          <a:p>
            <a:r>
              <a:rPr lang="en-GB" sz="1600" b="1" dirty="0"/>
              <a:t>Mailing Lists</a:t>
            </a:r>
          </a:p>
          <a:p>
            <a:pPr marL="285750" indent="-285750">
              <a:buFont typeface="Arial" panose="020B0604020202020204" pitchFamily="34" charset="0"/>
              <a:buChar char="•"/>
            </a:pPr>
            <a:r>
              <a:rPr lang="en-GB" sz="1600" dirty="0"/>
              <a:t>IHEA</a:t>
            </a:r>
          </a:p>
          <a:p>
            <a:pPr marL="285750" indent="-285750">
              <a:buFont typeface="Arial" panose="020B0604020202020204" pitchFamily="34" charset="0"/>
              <a:buChar char="•"/>
            </a:pPr>
            <a:r>
              <a:rPr lang="en-GB" sz="1600" dirty="0"/>
              <a:t>IAEN</a:t>
            </a:r>
          </a:p>
          <a:p>
            <a:pPr marL="285750" indent="-285750">
              <a:buFont typeface="Arial" panose="020B0604020202020204" pitchFamily="34" charset="0"/>
              <a:buChar char="•"/>
            </a:pPr>
            <a:r>
              <a:rPr lang="en-GB" sz="1600" dirty="0" err="1"/>
              <a:t>healthecon</a:t>
            </a:r>
            <a:r>
              <a:rPr lang="en-GB" sz="1600" dirty="0"/>
              <a:t>-all (Bruce Hollingsworth)</a:t>
            </a:r>
          </a:p>
          <a:p>
            <a:endParaRPr lang="en-GB" sz="1600" dirty="0"/>
          </a:p>
          <a:p>
            <a:r>
              <a:rPr lang="en-GB" sz="1600" b="1" dirty="0"/>
              <a:t>Regional associations</a:t>
            </a:r>
          </a:p>
          <a:p>
            <a:pPr marL="285750" indent="-285750">
              <a:buFont typeface="Arial" panose="020B0604020202020204" pitchFamily="34" charset="0"/>
              <a:buChar char="•"/>
            </a:pPr>
            <a:r>
              <a:rPr lang="en-GB" sz="1600" dirty="0"/>
              <a:t>African Health Economics and Policy Association</a:t>
            </a:r>
          </a:p>
          <a:p>
            <a:pPr marL="285750" indent="-285750">
              <a:buFont typeface="Arial" panose="020B0604020202020204" pitchFamily="34" charset="0"/>
              <a:buChar char="•"/>
            </a:pPr>
            <a:r>
              <a:rPr lang="en-GB" sz="1600" dirty="0" err="1"/>
              <a:t>Asociacion</a:t>
            </a:r>
            <a:r>
              <a:rPr lang="en-GB" sz="1600" dirty="0"/>
              <a:t> de Economia de la </a:t>
            </a:r>
            <a:r>
              <a:rPr lang="en-GB" sz="1600" dirty="0" err="1"/>
              <a:t>Salud</a:t>
            </a:r>
            <a:r>
              <a:rPr lang="en-GB" sz="1600" dirty="0"/>
              <a:t> </a:t>
            </a:r>
            <a:r>
              <a:rPr lang="en-GB" sz="1600" dirty="0" err="1"/>
              <a:t>Latinoamerica</a:t>
            </a:r>
            <a:r>
              <a:rPr lang="en-GB" sz="1600" dirty="0"/>
              <a:t> y Caribe (AES LAC) </a:t>
            </a:r>
          </a:p>
          <a:p>
            <a:endParaRPr lang="en-GB" sz="1600" dirty="0"/>
          </a:p>
          <a:p>
            <a:r>
              <a:rPr lang="en-GB" sz="1600" b="1" dirty="0"/>
              <a:t>Country associations</a:t>
            </a:r>
          </a:p>
          <a:p>
            <a:pPr marL="285750" indent="-285750">
              <a:buFont typeface="Arial" panose="020B0604020202020204" pitchFamily="34" charset="0"/>
              <a:buChar char="•"/>
            </a:pPr>
            <a:r>
              <a:rPr lang="en-GB" sz="1600" dirty="0" err="1"/>
              <a:t>Associação</a:t>
            </a:r>
            <a:r>
              <a:rPr lang="en-GB" sz="1600" dirty="0"/>
              <a:t> </a:t>
            </a:r>
            <a:r>
              <a:rPr lang="en-GB" sz="1600" dirty="0" err="1"/>
              <a:t>Brasileira</a:t>
            </a:r>
            <a:r>
              <a:rPr lang="en-GB" sz="1600" dirty="0"/>
              <a:t> de Economia da </a:t>
            </a:r>
            <a:r>
              <a:rPr lang="en-GB" sz="1600" dirty="0" err="1"/>
              <a:t>Saúde</a:t>
            </a:r>
            <a:r>
              <a:rPr lang="en-GB" sz="1600" dirty="0"/>
              <a:t>   </a:t>
            </a:r>
          </a:p>
          <a:p>
            <a:pPr marL="285750" indent="-285750">
              <a:buFont typeface="Arial" panose="020B0604020202020204" pitchFamily="34" charset="0"/>
              <a:buChar char="•"/>
            </a:pPr>
            <a:r>
              <a:rPr lang="en-GB" sz="1600" dirty="0"/>
              <a:t>China Health Economics Association </a:t>
            </a:r>
          </a:p>
          <a:p>
            <a:pPr marL="285750" indent="-285750">
              <a:buFont typeface="Arial" panose="020B0604020202020204" pitchFamily="34" charset="0"/>
              <a:buChar char="•"/>
            </a:pPr>
            <a:r>
              <a:rPr lang="en-GB" sz="1600" dirty="0"/>
              <a:t>Colombian Health Economics Association </a:t>
            </a:r>
          </a:p>
          <a:p>
            <a:pPr marL="285750" indent="-285750">
              <a:buFont typeface="Arial" panose="020B0604020202020204" pitchFamily="34" charset="0"/>
              <a:buChar char="•"/>
            </a:pPr>
            <a:r>
              <a:rPr lang="en-GB" sz="1600" dirty="0"/>
              <a:t>Health Economics Association of India  </a:t>
            </a:r>
          </a:p>
          <a:p>
            <a:pPr marL="285750" indent="-285750">
              <a:buFont typeface="Arial" panose="020B0604020202020204" pitchFamily="34" charset="0"/>
              <a:buChar char="•"/>
            </a:pPr>
            <a:r>
              <a:rPr lang="en-GB" sz="1600" dirty="0"/>
              <a:t>Indian Health Economics and Policy Association </a:t>
            </a:r>
          </a:p>
          <a:p>
            <a:pPr marL="285750" indent="-285750">
              <a:buFont typeface="Arial" panose="020B0604020202020204" pitchFamily="34" charset="0"/>
              <a:buChar char="•"/>
            </a:pPr>
            <a:r>
              <a:rPr lang="en-GB" sz="1600" dirty="0"/>
              <a:t>Indonesian Health Economics Association   </a:t>
            </a:r>
          </a:p>
          <a:p>
            <a:pPr marL="285750" indent="-285750">
              <a:buFont typeface="Arial" panose="020B0604020202020204" pitchFamily="34" charset="0"/>
              <a:buChar char="•"/>
            </a:pPr>
            <a:r>
              <a:rPr lang="en-GB" sz="1600" dirty="0"/>
              <a:t>Nepal Health Economics Association   </a:t>
            </a:r>
          </a:p>
          <a:p>
            <a:pPr marL="285750" indent="-285750">
              <a:buFont typeface="Arial" panose="020B0604020202020204" pitchFamily="34" charset="0"/>
              <a:buChar char="•"/>
            </a:pPr>
            <a:r>
              <a:rPr lang="en-GB" sz="1600" dirty="0"/>
              <a:t>Singapore Health Economics Association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Turkish Health Economics and Policy Association </a:t>
            </a:r>
          </a:p>
          <a:p>
            <a:pPr marL="285750" indent="-285750">
              <a:buFont typeface="Arial" panose="020B0604020202020204" pitchFamily="34" charset="0"/>
              <a:buChar char="•"/>
            </a:pPr>
            <a:r>
              <a:rPr lang="en-GB" sz="1600" dirty="0" err="1"/>
              <a:t>Asociacion</a:t>
            </a:r>
            <a:r>
              <a:rPr lang="en-GB" sz="1600" dirty="0"/>
              <a:t> de Economia de la </a:t>
            </a:r>
            <a:r>
              <a:rPr lang="en-GB" sz="1600" dirty="0" err="1"/>
              <a:t>Salud</a:t>
            </a:r>
            <a:r>
              <a:rPr lang="en-GB" sz="1600" dirty="0"/>
              <a:t> del Uruguay</a:t>
            </a:r>
          </a:p>
          <a:p>
            <a:pPr marL="285750" indent="-285750">
              <a:buFont typeface="Arial" panose="020B0604020202020204" pitchFamily="34" charset="0"/>
              <a:buChar char="•"/>
            </a:pPr>
            <a:r>
              <a:rPr lang="en-GB" sz="1600" dirty="0"/>
              <a:t>Vietnam Health Economics Association    </a:t>
            </a:r>
          </a:p>
          <a:p>
            <a:endParaRPr lang="en-GB" sz="1600" dirty="0"/>
          </a:p>
          <a:p>
            <a:r>
              <a:rPr lang="en-GB" sz="1600" b="1" dirty="0"/>
              <a:t>Modelling Consortia</a:t>
            </a:r>
          </a:p>
          <a:p>
            <a:pPr marL="285750" indent="-285750">
              <a:buFont typeface="Arial" panose="020B0604020202020204" pitchFamily="34" charset="0"/>
              <a:buChar char="•"/>
            </a:pPr>
            <a:r>
              <a:rPr lang="en-GB" sz="1600" dirty="0"/>
              <a:t>TB-MAC</a:t>
            </a:r>
          </a:p>
          <a:p>
            <a:pPr marL="285750" indent="-285750">
              <a:buFont typeface="Arial" panose="020B0604020202020204" pitchFamily="34" charset="0"/>
              <a:buChar char="•"/>
            </a:pPr>
            <a:r>
              <a:rPr lang="en-GB" sz="1600" dirty="0"/>
              <a:t>HIV Modelling Consortium</a:t>
            </a:r>
          </a:p>
          <a:p>
            <a:endParaRPr lang="en-GB" sz="1600" dirty="0"/>
          </a:p>
          <a:p>
            <a:r>
              <a:rPr lang="en-GB" sz="1600" b="1" dirty="0"/>
              <a:t>Individual contacts </a:t>
            </a:r>
          </a:p>
          <a:p>
            <a:pPr marL="285750" indent="-285750">
              <a:buFont typeface="Arial" panose="020B0604020202020204" pitchFamily="34" charset="0"/>
              <a:buChar char="•"/>
            </a:pPr>
            <a:r>
              <a:rPr lang="en-GB" sz="1600" dirty="0"/>
              <a:t>GHCC stakeholders</a:t>
            </a:r>
          </a:p>
          <a:p>
            <a:pPr marL="285750" indent="-285750">
              <a:buFont typeface="Arial" panose="020B0604020202020204" pitchFamily="34" charset="0"/>
              <a:buChar char="•"/>
            </a:pPr>
            <a:r>
              <a:rPr lang="en-GB" sz="1600" dirty="0" err="1"/>
              <a:t>OneHealth</a:t>
            </a:r>
            <a:r>
              <a:rPr lang="en-GB" sz="1600" dirty="0"/>
              <a:t> tool consultants</a:t>
            </a:r>
          </a:p>
          <a:p>
            <a:pPr marL="285750" indent="-285750">
              <a:buFont typeface="Arial" panose="020B0604020202020204" pitchFamily="34" charset="0"/>
              <a:buChar char="•"/>
            </a:pPr>
            <a:r>
              <a:rPr lang="en-GB" sz="1600" dirty="0"/>
              <a:t>GFATM consultants</a:t>
            </a:r>
          </a:p>
          <a:p>
            <a:pPr marL="285750" indent="-285750">
              <a:buFont typeface="Arial" panose="020B0604020202020204" pitchFamily="34" charset="0"/>
              <a:buChar char="•"/>
            </a:pPr>
            <a:r>
              <a:rPr lang="en-GB" sz="1600" dirty="0"/>
              <a:t>National Health Accounts reference points (individual emails)</a:t>
            </a:r>
          </a:p>
        </p:txBody>
      </p:sp>
    </p:spTree>
    <p:extLst>
      <p:ext uri="{BB962C8B-B14F-4D97-AF65-F5344CB8AC3E}">
        <p14:creationId xmlns:p14="http://schemas.microsoft.com/office/powerpoint/2010/main" val="6558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pic>
        <p:nvPicPr>
          <p:cNvPr id="7" name="Picture 6"/>
          <p:cNvPicPr>
            <a:picLocks noChangeAspect="1"/>
          </p:cNvPicPr>
          <p:nvPr/>
        </p:nvPicPr>
        <p:blipFill rotWithShape="1">
          <a:blip r:embed="rId3"/>
          <a:srcRect l="2447"/>
          <a:stretch/>
        </p:blipFill>
        <p:spPr>
          <a:xfrm>
            <a:off x="431180" y="1340768"/>
            <a:ext cx="8533308" cy="5440806"/>
          </a:xfrm>
          <a:prstGeom prst="rect">
            <a:avLst/>
          </a:prstGeom>
        </p:spPr>
      </p:pic>
    </p:spTree>
    <p:extLst>
      <p:ext uri="{BB962C8B-B14F-4D97-AF65-F5344CB8AC3E}">
        <p14:creationId xmlns:p14="http://schemas.microsoft.com/office/powerpoint/2010/main" val="295582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101B-B414-4AD4-BE44-4D88D0880BF0}"/>
              </a:ext>
            </a:extLst>
          </p:cNvPr>
          <p:cNvSpPr>
            <a:spLocks noGrp="1"/>
          </p:cNvSpPr>
          <p:nvPr>
            <p:ph type="title"/>
          </p:nvPr>
        </p:nvSpPr>
        <p:spPr>
          <a:xfrm>
            <a:off x="251520" y="103635"/>
            <a:ext cx="8255620" cy="877093"/>
          </a:xfrm>
        </p:spPr>
        <p:txBody>
          <a:bodyPr/>
          <a:lstStyle/>
          <a:p>
            <a:r>
              <a:rPr lang="en-GB" sz="3200" dirty="0"/>
              <a:t>Survey: “</a:t>
            </a:r>
            <a:r>
              <a:rPr lang="en-US" sz="3200" dirty="0">
                <a:solidFill>
                  <a:srgbClr val="000000">
                    <a:alpha val="100000"/>
                  </a:srgbClr>
                </a:solidFill>
              </a:rPr>
              <a:t>What country (or countries) do you currently work in? (maximum 5)”</a:t>
            </a:r>
            <a:endParaRPr lang="en-GB" sz="3200" dirty="0"/>
          </a:p>
        </p:txBody>
      </p:sp>
      <mc:AlternateContent xmlns:mc="http://schemas.openxmlformats.org/markup-compatibility/2006">
        <mc:Choice xmlns:cx4="http://schemas.microsoft.com/office/drawing/2016/5/10/chartex" xmlns="" Requires="cx4">
          <p:graphicFrame>
            <p:nvGraphicFramePr>
              <p:cNvPr id="4" name="Content Placeholder 3">
                <a:extLst>
                  <a:ext uri="{FF2B5EF4-FFF2-40B4-BE49-F238E27FC236}">
                    <a16:creationId xmlns:a16="http://schemas.microsoft.com/office/drawing/2014/main" id="{C31FF4DC-F3F2-46E1-97A6-4E02EA667EAA}"/>
                  </a:ext>
                </a:extLst>
              </p:cNvPr>
              <p:cNvGraphicFramePr>
                <a:graphicFrameLocks noGrp="1"/>
              </p:cNvGraphicFramePr>
              <p:nvPr>
                <p:ph idx="1"/>
                <p:extLst>
                  <p:ext uri="{D42A27DB-BD31-4B8C-83A1-F6EECF244321}">
                    <p14:modId xmlns:p14="http://schemas.microsoft.com/office/powerpoint/2010/main" val="1305048428"/>
                  </p:ext>
                </p:extLst>
              </p:nvPr>
            </p:nvGraphicFramePr>
            <p:xfrm>
              <a:off x="-684584" y="620688"/>
              <a:ext cx="10153128" cy="6984776"/>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ontent Placeholder 3">
                <a:extLst>
                  <a:ext uri="{FF2B5EF4-FFF2-40B4-BE49-F238E27FC236}">
                    <a16:creationId xmlns:a16="http://schemas.microsoft.com/office/drawing/2014/main" id="{C31FF4DC-F3F2-46E1-97A6-4E02EA667EAA}"/>
                  </a:ext>
                </a:extLst>
              </p:cNvPr>
              <p:cNvPicPr>
                <a:picLocks noGrp="1" noRot="1" noChangeAspect="1" noMove="1" noResize="1" noEditPoints="1" noAdjustHandles="1" noChangeArrowheads="1" noChangeShapeType="1"/>
              </p:cNvPicPr>
              <p:nvPr/>
            </p:nvPicPr>
            <p:blipFill>
              <a:blip r:embed="rId4"/>
              <a:stretch>
                <a:fillRect/>
              </a:stretch>
            </p:blipFill>
            <p:spPr>
              <a:xfrm>
                <a:off x="-684584" y="620688"/>
                <a:ext cx="10153128" cy="6984776"/>
              </a:xfrm>
              <a:prstGeom prst="rect">
                <a:avLst/>
              </a:prstGeom>
            </p:spPr>
          </p:pic>
        </mc:Fallback>
      </mc:AlternateContent>
      <p:pic>
        <p:nvPicPr>
          <p:cNvPr id="5" name="Picture 4">
            <a:extLst>
              <a:ext uri="{FF2B5EF4-FFF2-40B4-BE49-F238E27FC236}">
                <a16:creationId xmlns:a16="http://schemas.microsoft.com/office/drawing/2014/main" id="{A229A9E1-D874-4CB5-9D8E-BEE1BDC756C1}"/>
              </a:ext>
            </a:extLst>
          </p:cNvPr>
          <p:cNvPicPr>
            <a:picLocks noChangeAspect="1"/>
          </p:cNvPicPr>
          <p:nvPr/>
        </p:nvPicPr>
        <p:blipFill rotWithShape="1">
          <a:blip r:embed="rId5"/>
          <a:srcRect l="7609" t="17800" r="20075" b="10801"/>
          <a:stretch/>
        </p:blipFill>
        <p:spPr>
          <a:xfrm>
            <a:off x="72009" y="1340768"/>
            <a:ext cx="9036495" cy="5400600"/>
          </a:xfrm>
          <a:prstGeom prst="rect">
            <a:avLst/>
          </a:prstGeom>
        </p:spPr>
      </p:pic>
    </p:spTree>
    <p:extLst>
      <p:ext uri="{BB962C8B-B14F-4D97-AF65-F5344CB8AC3E}">
        <p14:creationId xmlns:p14="http://schemas.microsoft.com/office/powerpoint/2010/main" val="2007660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AFEE9673-6241-ED4B-B1BE-9A464FF0A471}" vid="{6B31FC8A-00FB-434F-B26C-9483A5600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GHCC PPT Template(1aBlank)_16.09.22</Template>
  <TotalTime>647</TotalTime>
  <Words>2494</Words>
  <Application>Microsoft Office PowerPoint</Application>
  <PresentationFormat>On-screen Show (4:3)</PresentationFormat>
  <Paragraphs>275</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http://www.ghcosting.org</vt:lpstr>
      <vt:lpstr>Bibliometric review of existing guidance on costing</vt:lpstr>
      <vt:lpstr>Introduction</vt:lpstr>
      <vt:lpstr>Bibliometric review: Search Strategy</vt:lpstr>
      <vt:lpstr>Bibliometric review: Search Strategy</vt:lpstr>
      <vt:lpstr>Costing Tools – not included in the review</vt:lpstr>
      <vt:lpstr>Survey: recruitment strategy</vt:lpstr>
      <vt:lpstr>Results</vt:lpstr>
      <vt:lpstr>Survey: “What country (or countries) do you currently work in? (maximum 5)”</vt:lpstr>
      <vt:lpstr>When has guidance been published?</vt:lpstr>
      <vt:lpstr>What is the nature of guidance?</vt:lpstr>
      <vt:lpstr>PowerPoint Presentation</vt:lpstr>
      <vt:lpstr>Survey: “To what degree do these methodological resources influence your costing methods?”</vt:lpstr>
      <vt:lpstr>What types of issues are addressed by current guidance?</vt:lpstr>
      <vt:lpstr>What types of guidance are most often cited?</vt:lpstr>
      <vt:lpstr>What types of guidance are most often cited?</vt:lpstr>
      <vt:lpstr>What types of guidance are most often cited?</vt:lpstr>
      <vt:lpstr>What types of guidance are most often cited?</vt:lpstr>
      <vt:lpstr>What types of guidance are most often cited?</vt:lpstr>
      <vt:lpstr>Costing for purpose</vt:lpstr>
      <vt:lpstr>Costing for purpose</vt:lpstr>
      <vt:lpstr>Does any analysis underlie guidance?</vt:lpstr>
      <vt:lpstr>Survey: “What in your opinion are the main gaps the current available guidance on costing?” </vt:lpstr>
      <vt:lpstr>Conclusions and future work</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Bibliometric review of existing guidance on costing</dc:title>
  <dc:creator>Sedona Sweeney</dc:creator>
  <cp:lastModifiedBy>WDeCormier</cp:lastModifiedBy>
  <cp:revision>57</cp:revision>
  <dcterms:created xsi:type="dcterms:W3CDTF">2017-06-15T17:06:27Z</dcterms:created>
  <dcterms:modified xsi:type="dcterms:W3CDTF">2017-08-16T14:22:56Z</dcterms:modified>
</cp:coreProperties>
</file>